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9" r:id="rId1"/>
  </p:sldMasterIdLst>
  <p:sldIdLst>
    <p:sldId id="256" r:id="rId2"/>
    <p:sldId id="268" r:id="rId3"/>
    <p:sldId id="259" r:id="rId4"/>
    <p:sldId id="260" r:id="rId5"/>
    <p:sldId id="261" r:id="rId6"/>
    <p:sldId id="262" r:id="rId7"/>
    <p:sldId id="263" r:id="rId8"/>
    <p:sldId id="291" r:id="rId9"/>
    <p:sldId id="264" r:id="rId10"/>
    <p:sldId id="293" r:id="rId11"/>
    <p:sldId id="294" r:id="rId12"/>
    <p:sldId id="295" r:id="rId13"/>
    <p:sldId id="296" r:id="rId14"/>
    <p:sldId id="297" r:id="rId15"/>
    <p:sldId id="265" r:id="rId16"/>
    <p:sldId id="280"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25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20645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354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39428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45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252779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8845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16091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6660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A54C80-263E-416B-A8E0-580EDEADCBDC}" type="datetimeFigureOut">
              <a:rPr lang="en-US" smtClean="0"/>
              <a:t>12/8/2021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‹Nº›</a:t>
            </a:fld>
            <a:endParaRPr lang="en-US" dirty="0"/>
          </a:p>
        </p:txBody>
      </p:sp>
    </p:spTree>
    <p:extLst>
      <p:ext uri="{BB962C8B-B14F-4D97-AF65-F5344CB8AC3E}">
        <p14:creationId xmlns:p14="http://schemas.microsoft.com/office/powerpoint/2010/main" val="3909883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0047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75168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A8441CB-A826-419F-8E7B-C621B0F150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10" name="Imagen 9">
            <a:extLst>
              <a:ext uri="{FF2B5EF4-FFF2-40B4-BE49-F238E27FC236}">
                <a16:creationId xmlns:a16="http://schemas.microsoft.com/office/drawing/2014/main" id="{282E1A9A-9DBF-4111-B52F-D578702564CA}"/>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2" name="Imagen 11">
            <a:extLst>
              <a:ext uri="{FF2B5EF4-FFF2-40B4-BE49-F238E27FC236}">
                <a16:creationId xmlns:a16="http://schemas.microsoft.com/office/drawing/2014/main" id="{4360712B-8CE0-4E31-BFB9-33999062912E}"/>
              </a:ext>
            </a:extLst>
          </p:cNvPr>
          <p:cNvPicPr>
            <a:picLocks noChangeAspect="1"/>
          </p:cNvPicPr>
          <p:nvPr/>
        </p:nvPicPr>
        <p:blipFill rotWithShape="1">
          <a:blip r:embed="rId4"/>
          <a:srcRect t="26208" b="29994"/>
          <a:stretch/>
        </p:blipFill>
        <p:spPr>
          <a:xfrm>
            <a:off x="897699" y="470861"/>
            <a:ext cx="2868958" cy="774888"/>
          </a:xfrm>
          <a:prstGeom prst="rect">
            <a:avLst/>
          </a:prstGeom>
        </p:spPr>
      </p:pic>
      <p:sp>
        <p:nvSpPr>
          <p:cNvPr id="13" name="Título 1">
            <a:extLst>
              <a:ext uri="{FF2B5EF4-FFF2-40B4-BE49-F238E27FC236}">
                <a16:creationId xmlns:a16="http://schemas.microsoft.com/office/drawing/2014/main" id="{8432DD0A-E58F-46F4-96F0-B7320145EED9}"/>
              </a:ext>
            </a:extLst>
          </p:cNvPr>
          <p:cNvSpPr txBox="1">
            <a:spLocks/>
          </p:cNvSpPr>
          <p:nvPr/>
        </p:nvSpPr>
        <p:spPr>
          <a:xfrm>
            <a:off x="1695624" y="2138144"/>
            <a:ext cx="8800751" cy="2281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dirty="0">
                <a:latin typeface="Calibri" panose="020F0502020204030204" pitchFamily="34" charset="0"/>
                <a:cs typeface="Calibri" panose="020F0502020204030204" pitchFamily="34" charset="0"/>
              </a:rPr>
              <a:t>CAMBIOS DE USO DE SUELO </a:t>
            </a:r>
          </a:p>
          <a:p>
            <a:pPr algn="ctr"/>
            <a:r>
              <a:rPr lang="es-MX" sz="3600" b="1" dirty="0">
                <a:latin typeface="Calibri" panose="020F0502020204030204" pitchFamily="34" charset="0"/>
                <a:cs typeface="Calibri" panose="020F0502020204030204" pitchFamily="34" charset="0"/>
              </a:rPr>
              <a:t>EN EL CONTEXTO DEL ORDENAMIENTO ECOLÓGICO LOCAL DEL MUNICIPIO DE GÓMEZ PALACIO.</a:t>
            </a:r>
          </a:p>
        </p:txBody>
      </p:sp>
    </p:spTree>
    <p:extLst>
      <p:ext uri="{BB962C8B-B14F-4D97-AF65-F5344CB8AC3E}">
        <p14:creationId xmlns:p14="http://schemas.microsoft.com/office/powerpoint/2010/main" val="17495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174899" y="1044120"/>
          <a:ext cx="11842202" cy="5195045"/>
        </p:xfrm>
        <a:graphic>
          <a:graphicData uri="http://schemas.openxmlformats.org/drawingml/2006/table">
            <a:tbl>
              <a:tblPr firstRow="1" firstCol="1" bandRow="1">
                <a:tableStyleId>{5C22544A-7EE6-4342-B048-85BDC9FD1C3A}</a:tableStyleId>
              </a:tblPr>
              <a:tblGrid>
                <a:gridCol w="532899">
                  <a:extLst>
                    <a:ext uri="{9D8B030D-6E8A-4147-A177-3AD203B41FA5}">
                      <a16:colId xmlns:a16="http://schemas.microsoft.com/office/drawing/2014/main" val="1394406879"/>
                    </a:ext>
                  </a:extLst>
                </a:gridCol>
                <a:gridCol w="4888462">
                  <a:extLst>
                    <a:ext uri="{9D8B030D-6E8A-4147-A177-3AD203B41FA5}">
                      <a16:colId xmlns:a16="http://schemas.microsoft.com/office/drawing/2014/main" val="1365798535"/>
                    </a:ext>
                  </a:extLst>
                </a:gridCol>
                <a:gridCol w="473688">
                  <a:extLst>
                    <a:ext uri="{9D8B030D-6E8A-4147-A177-3AD203B41FA5}">
                      <a16:colId xmlns:a16="http://schemas.microsoft.com/office/drawing/2014/main" val="676729818"/>
                    </a:ext>
                  </a:extLst>
                </a:gridCol>
                <a:gridCol w="537636">
                  <a:extLst>
                    <a:ext uri="{9D8B030D-6E8A-4147-A177-3AD203B41FA5}">
                      <a16:colId xmlns:a16="http://schemas.microsoft.com/office/drawing/2014/main" val="1835628373"/>
                    </a:ext>
                  </a:extLst>
                </a:gridCol>
                <a:gridCol w="497372">
                  <a:extLst>
                    <a:ext uri="{9D8B030D-6E8A-4147-A177-3AD203B41FA5}">
                      <a16:colId xmlns:a16="http://schemas.microsoft.com/office/drawing/2014/main" val="922963216"/>
                    </a:ext>
                  </a:extLst>
                </a:gridCol>
                <a:gridCol w="644215">
                  <a:extLst>
                    <a:ext uri="{9D8B030D-6E8A-4147-A177-3AD203B41FA5}">
                      <a16:colId xmlns:a16="http://schemas.microsoft.com/office/drawing/2014/main" val="3272804552"/>
                    </a:ext>
                  </a:extLst>
                </a:gridCol>
                <a:gridCol w="558952">
                  <a:extLst>
                    <a:ext uri="{9D8B030D-6E8A-4147-A177-3AD203B41FA5}">
                      <a16:colId xmlns:a16="http://schemas.microsoft.com/office/drawing/2014/main" val="1111938294"/>
                    </a:ext>
                  </a:extLst>
                </a:gridCol>
                <a:gridCol w="516320">
                  <a:extLst>
                    <a:ext uri="{9D8B030D-6E8A-4147-A177-3AD203B41FA5}">
                      <a16:colId xmlns:a16="http://schemas.microsoft.com/office/drawing/2014/main" val="1827824851"/>
                    </a:ext>
                  </a:extLst>
                </a:gridCol>
                <a:gridCol w="1421064">
                  <a:extLst>
                    <a:ext uri="{9D8B030D-6E8A-4147-A177-3AD203B41FA5}">
                      <a16:colId xmlns:a16="http://schemas.microsoft.com/office/drawing/2014/main" val="1544585318"/>
                    </a:ext>
                  </a:extLst>
                </a:gridCol>
                <a:gridCol w="1771594">
                  <a:extLst>
                    <a:ext uri="{9D8B030D-6E8A-4147-A177-3AD203B41FA5}">
                      <a16:colId xmlns:a16="http://schemas.microsoft.com/office/drawing/2014/main" val="902698433"/>
                    </a:ext>
                  </a:extLst>
                </a:gridCol>
              </a:tblGrid>
              <a:tr h="235179">
                <a:tc>
                  <a:txBody>
                    <a:bodyPr/>
                    <a:lstStyle/>
                    <a:p>
                      <a:pPr algn="ctr">
                        <a:lnSpc>
                          <a:spcPct val="107000"/>
                        </a:lnSpc>
                        <a:spcAft>
                          <a:spcPts val="0"/>
                        </a:spcAft>
                      </a:pPr>
                      <a:r>
                        <a:rPr lang="es-MX" sz="1400" dirty="0">
                          <a:effectLst/>
                        </a:rPr>
                        <a:t>UGA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LINEAMIENTO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AGR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VDAH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MXM</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VER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Cumplimiento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Observaciones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3692625231"/>
                  </a:ext>
                </a:extLst>
              </a:tr>
              <a:tr h="1114988">
                <a:tc>
                  <a:txBody>
                    <a:bodyPr/>
                    <a:lstStyle/>
                    <a:p>
                      <a:pPr algn="ctr">
                        <a:lnSpc>
                          <a:spcPct val="107000"/>
                        </a:lnSpc>
                        <a:spcAft>
                          <a:spcPts val="0"/>
                        </a:spcAft>
                      </a:pPr>
                      <a:r>
                        <a:rPr lang="es-MX" sz="2000" dirty="0">
                          <a:effectLst/>
                        </a:rPr>
                        <a:t>1</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nSpc>
                          <a:spcPct val="107000"/>
                        </a:lnSpc>
                        <a:spcAft>
                          <a:spcPts val="0"/>
                        </a:spcAft>
                      </a:pPr>
                      <a:r>
                        <a:rPr lang="es-MX" sz="1200" b="1" dirty="0">
                          <a:solidFill>
                            <a:srgbClr val="FF0000"/>
                          </a:solidFill>
                          <a:effectLst/>
                        </a:rPr>
                        <a:t>Recuperar las condiciones ambientales de la franja del cauce </a:t>
                      </a:r>
                      <a:r>
                        <a:rPr lang="es-MX" sz="1200" dirty="0">
                          <a:effectLst/>
                        </a:rPr>
                        <a:t>que se ubica en el municipio de Gómez Palacio, y abarca 307.60 ha de la zona federal del río Nazas para fomentar espacios recreativos y plantaciones forestales nativas y favorecer la conservación de los servicios ambientales que presta esta área, así como desarrollar acciones de educación ambiental y ecoturismo.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20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-41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solidFill>
                      <a:schemeClr val="accent2">
                        <a:lumMod val="20000"/>
                        <a:lumOff val="80000"/>
                      </a:schemeClr>
                    </a:solidFill>
                  </a:tcPr>
                </a:tc>
                <a:tc>
                  <a:txBody>
                    <a:bodyPr/>
                    <a:lstStyle/>
                    <a:p>
                      <a:pPr algn="ctr">
                        <a:lnSpc>
                          <a:spcPct val="107000"/>
                        </a:lnSpc>
                        <a:spcAft>
                          <a:spcPts val="0"/>
                        </a:spcAft>
                      </a:pPr>
                      <a:r>
                        <a:rPr lang="es-MX" sz="1200">
                          <a:effectLst/>
                        </a:rPr>
                        <a:t>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24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-12</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NO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nSpc>
                          <a:spcPct val="107000"/>
                        </a:lnSpc>
                        <a:spcAft>
                          <a:spcPts val="0"/>
                        </a:spcAft>
                      </a:pPr>
                      <a:r>
                        <a:rPr lang="es-MX" sz="1200" dirty="0">
                          <a:effectLst/>
                        </a:rPr>
                        <a:t>Aumento del área urbana.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2434304384"/>
                  </a:ext>
                </a:extLst>
              </a:tr>
              <a:tr h="836195">
                <a:tc>
                  <a:txBody>
                    <a:bodyPr/>
                    <a:lstStyle/>
                    <a:p>
                      <a:pPr algn="ctr">
                        <a:lnSpc>
                          <a:spcPct val="107000"/>
                        </a:lnSpc>
                        <a:spcAft>
                          <a:spcPts val="0"/>
                        </a:spcAft>
                      </a:pPr>
                      <a:r>
                        <a:rPr lang="es-MX" sz="2000" dirty="0">
                          <a:effectLst/>
                        </a:rPr>
                        <a:t>2</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nSpc>
                          <a:spcPct val="107000"/>
                        </a:lnSpc>
                        <a:spcAft>
                          <a:spcPts val="0"/>
                        </a:spcAft>
                      </a:pPr>
                      <a:r>
                        <a:rPr lang="es-MX" sz="1200" dirty="0">
                          <a:effectLst/>
                        </a:rPr>
                        <a:t>Promover la </a:t>
                      </a:r>
                      <a:r>
                        <a:rPr lang="es-MX" sz="1200" b="1" dirty="0">
                          <a:solidFill>
                            <a:srgbClr val="FF0000"/>
                          </a:solidFill>
                          <a:effectLst/>
                        </a:rPr>
                        <a:t>declaratoria como Área Natural Protegida (</a:t>
                      </a:r>
                      <a:r>
                        <a:rPr lang="es-MX" sz="1200" dirty="0">
                          <a:effectLst/>
                        </a:rPr>
                        <a:t>ANP) de 2,583 ha de Matorral Desértico Micrófilo (91.59%) y Matorral Desértico Micrófilo (8.50), para conservar los recursos naturales y culturales del Área Natural, así como las zonas de amortiguamiento alrededor del polígono de la misma.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25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-89</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-24</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solidFill>
                      <a:schemeClr val="accent2">
                        <a:lumMod val="20000"/>
                        <a:lumOff val="80000"/>
                      </a:schemeClr>
                    </a:solidFill>
                  </a:tcPr>
                </a:tc>
                <a:tc>
                  <a:txBody>
                    <a:bodyPr/>
                    <a:lstStyle/>
                    <a:p>
                      <a:pPr algn="ctr">
                        <a:lnSpc>
                          <a:spcPct val="107000"/>
                        </a:lnSpc>
                        <a:spcAft>
                          <a:spcPts val="0"/>
                        </a:spcAft>
                      </a:pPr>
                      <a:r>
                        <a:rPr lang="es-MX" sz="1200">
                          <a:effectLst/>
                        </a:rPr>
                        <a:t>10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77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SÍ</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nSpc>
                          <a:spcPct val="107000"/>
                        </a:lnSpc>
                        <a:spcAft>
                          <a:spcPts val="0"/>
                        </a:spcAft>
                      </a:pPr>
                      <a:r>
                        <a:rPr lang="es-MX" sz="1200" dirty="0">
                          <a:effectLst/>
                        </a:rPr>
                        <a:t>Se declaró como ANP Reserva Estatal a las Sierras Sarnoso La India.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4138604385"/>
                  </a:ext>
                </a:extLst>
              </a:tr>
              <a:tr h="1425742">
                <a:tc>
                  <a:txBody>
                    <a:bodyPr/>
                    <a:lstStyle/>
                    <a:p>
                      <a:pPr algn="ctr">
                        <a:lnSpc>
                          <a:spcPct val="107000"/>
                        </a:lnSpc>
                        <a:spcAft>
                          <a:spcPts val="0"/>
                        </a:spcAft>
                      </a:pPr>
                      <a:r>
                        <a:rPr lang="es-MX" sz="2000" dirty="0">
                          <a:effectLst/>
                        </a:rPr>
                        <a:t>3</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nSpc>
                          <a:spcPct val="107000"/>
                        </a:lnSpc>
                        <a:spcAft>
                          <a:spcPts val="0"/>
                        </a:spcAft>
                      </a:pPr>
                      <a:r>
                        <a:rPr lang="es-MX" sz="1200" dirty="0">
                          <a:effectLst/>
                        </a:rPr>
                        <a:t>Aprovechar las 2,144.91 ha, de las áreas que actualmente se dedican a la agricultura de riego y actividades pecuarias para mantener volumen de producción actual, </a:t>
                      </a:r>
                      <a:r>
                        <a:rPr lang="es-MX" sz="1200" b="1" dirty="0">
                          <a:solidFill>
                            <a:srgbClr val="FF0000"/>
                          </a:solidFill>
                          <a:effectLst/>
                        </a:rPr>
                        <a:t>restringiendo el crecimiento de la frontera agropecuaria</a:t>
                      </a:r>
                      <a:r>
                        <a:rPr lang="es-MX" sz="1200" dirty="0">
                          <a:effectLst/>
                        </a:rPr>
                        <a:t>, disminuyendo el volumen de extracción de agua subterránea que actualmente se utiliza en un 20% considerando para esto un periodo de 15 años. </a:t>
                      </a:r>
                      <a:r>
                        <a:rPr lang="es-MX" sz="1200" b="0" dirty="0">
                          <a:solidFill>
                            <a:schemeClr val="tx1"/>
                          </a:solidFill>
                          <a:effectLst/>
                        </a:rPr>
                        <a:t>Regular y controlar el crecimiento urbano e industrial </a:t>
                      </a:r>
                      <a:r>
                        <a:rPr lang="es-MX" sz="1200" dirty="0">
                          <a:effectLst/>
                        </a:rPr>
                        <a:t>orientado su desarrollo a un esquema de sustentabilidad.</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68</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-315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solidFill>
                      <a:schemeClr val="accent2">
                        <a:lumMod val="20000"/>
                        <a:lumOff val="80000"/>
                      </a:schemeClr>
                    </a:solidFill>
                  </a:tcPr>
                </a:tc>
                <a:tc>
                  <a:txBody>
                    <a:bodyPr/>
                    <a:lstStyle/>
                    <a:p>
                      <a:pPr algn="ctr">
                        <a:lnSpc>
                          <a:spcPct val="107000"/>
                        </a:lnSpc>
                        <a:spcAft>
                          <a:spcPts val="0"/>
                        </a:spcAft>
                      </a:pPr>
                      <a:r>
                        <a:rPr lang="es-MX" sz="1200">
                          <a:effectLst/>
                        </a:rPr>
                        <a:t>118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265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35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-171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SÍ</a:t>
                      </a:r>
                    </a:p>
                  </a:txBody>
                  <a:tcPr marL="34713" marR="34713" marT="0" marB="0" anchor="ctr"/>
                </a:tc>
                <a:tc>
                  <a:txBody>
                    <a:bodyPr/>
                    <a:lstStyle/>
                    <a:p>
                      <a:pPr>
                        <a:lnSpc>
                          <a:spcPct val="107000"/>
                        </a:lnSpc>
                        <a:spcAft>
                          <a:spcPts val="0"/>
                        </a:spcAft>
                      </a:pPr>
                      <a:r>
                        <a:rPr lang="es-MX" sz="1200" dirty="0">
                          <a:effectLst/>
                        </a:rPr>
                        <a:t>Sin aumento de superficie agrícola.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1774673634"/>
                  </a:ext>
                </a:extLst>
              </a:tr>
              <a:tr h="1582941">
                <a:tc>
                  <a:txBody>
                    <a:bodyPr/>
                    <a:lstStyle/>
                    <a:p>
                      <a:pPr algn="ctr">
                        <a:lnSpc>
                          <a:spcPct val="107000"/>
                        </a:lnSpc>
                        <a:spcAft>
                          <a:spcPts val="0"/>
                        </a:spcAft>
                      </a:pPr>
                      <a:r>
                        <a:rPr lang="es-MX" sz="2000" dirty="0">
                          <a:effectLst/>
                        </a:rPr>
                        <a:t>4</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nSpc>
                          <a:spcPct val="107000"/>
                        </a:lnSpc>
                        <a:spcAft>
                          <a:spcPts val="0"/>
                        </a:spcAft>
                      </a:pPr>
                      <a:r>
                        <a:rPr lang="es-MX" sz="1200" b="1" dirty="0">
                          <a:solidFill>
                            <a:srgbClr val="FF0000"/>
                          </a:solidFill>
                          <a:effectLst/>
                        </a:rPr>
                        <a:t>Mejorar el aprovechamiento de 5,854. 25 ha, que actualmente se dedican a la agricultura de riego, para mantener su producción actual, pero restringiendo su crecimiento</a:t>
                      </a:r>
                      <a:r>
                        <a:rPr lang="es-MX" sz="1200" dirty="0">
                          <a:effectLst/>
                        </a:rPr>
                        <a:t>, promoviendo tecnologías que disminuyan el volumen de extracción de agua subterránea en un 20% considerando para esto un periodo de 15 años. </a:t>
                      </a:r>
                      <a:r>
                        <a:rPr lang="es-MX" sz="1200" b="0" dirty="0">
                          <a:solidFill>
                            <a:schemeClr val="tx1"/>
                          </a:solidFill>
                          <a:effectLst/>
                        </a:rPr>
                        <a:t>Regular y controlar el crecimiento urbano </a:t>
                      </a:r>
                      <a:r>
                        <a:rPr lang="es-MX" sz="1200" dirty="0">
                          <a:effectLst/>
                        </a:rPr>
                        <a:t>e industrial, orientado su desarrollo a un esquema de sustentabilidad y un adecuado manejo de residuos sólidos.</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181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-842</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solidFill>
                      <a:schemeClr val="accent2">
                        <a:lumMod val="20000"/>
                        <a:lumOff val="80000"/>
                      </a:schemeClr>
                    </a:solidFill>
                  </a:tcPr>
                </a:tc>
                <a:tc>
                  <a:txBody>
                    <a:bodyPr/>
                    <a:lstStyle/>
                    <a:p>
                      <a:pPr algn="ctr">
                        <a:lnSpc>
                          <a:spcPct val="107000"/>
                        </a:lnSpc>
                        <a:spcAft>
                          <a:spcPts val="0"/>
                        </a:spcAft>
                      </a:pPr>
                      <a:r>
                        <a:rPr lang="es-MX" sz="1200">
                          <a:effectLst/>
                        </a:rPr>
                        <a:t>379</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a:effectLst/>
                        </a:rPr>
                        <a:t>166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35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81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200" dirty="0">
                          <a:effectLst/>
                        </a:rPr>
                        <a:t>SÍ</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nSpc>
                          <a:spcPct val="107000"/>
                        </a:lnSpc>
                        <a:spcAft>
                          <a:spcPts val="0"/>
                        </a:spcAft>
                      </a:pPr>
                      <a:r>
                        <a:rPr lang="es-MX" sz="1200" dirty="0">
                          <a:effectLst/>
                        </a:rPr>
                        <a:t>Disminuyó la superficie agrícola.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2504562872"/>
                  </a:ext>
                </a:extLst>
              </a:tr>
            </a:tbl>
          </a:graphicData>
        </a:graphic>
      </p:graphicFrame>
      <p:sp>
        <p:nvSpPr>
          <p:cNvPr id="5" name="Título 1"/>
          <p:cNvSpPr txBox="1">
            <a:spLocks/>
          </p:cNvSpPr>
          <p:nvPr/>
        </p:nvSpPr>
        <p:spPr>
          <a:xfrm>
            <a:off x="1930066" y="230045"/>
            <a:ext cx="8331868" cy="594360"/>
          </a:xfrm>
          <a:prstGeom prst="rect">
            <a:avLst/>
          </a:prstGeom>
          <a:noFill/>
          <a:ln w="2857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800" b="1" dirty="0"/>
              <a:t>Cumplimiento de Lineamientos Ecológicos por UGA</a:t>
            </a:r>
          </a:p>
        </p:txBody>
      </p:sp>
    </p:spTree>
    <p:extLst>
      <p:ext uri="{BB962C8B-B14F-4D97-AF65-F5344CB8AC3E}">
        <p14:creationId xmlns:p14="http://schemas.microsoft.com/office/powerpoint/2010/main" val="240002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graphicFrame>
        <p:nvGraphicFramePr>
          <p:cNvPr id="4" name="Marcador de contenido 3"/>
          <p:cNvGraphicFramePr>
            <a:graphicFrameLocks noGrp="1"/>
          </p:cNvGraphicFramePr>
          <p:nvPr>
            <p:ph idx="1"/>
          </p:nvPr>
        </p:nvGraphicFramePr>
        <p:xfrm>
          <a:off x="94949" y="119732"/>
          <a:ext cx="11984756" cy="6136690"/>
        </p:xfrm>
        <a:graphic>
          <a:graphicData uri="http://schemas.openxmlformats.org/drawingml/2006/table">
            <a:tbl>
              <a:tblPr firstRow="1" firstCol="1" bandRow="1">
                <a:tableStyleId>{5C22544A-7EE6-4342-B048-85BDC9FD1C3A}</a:tableStyleId>
              </a:tblPr>
              <a:tblGrid>
                <a:gridCol w="539314">
                  <a:extLst>
                    <a:ext uri="{9D8B030D-6E8A-4147-A177-3AD203B41FA5}">
                      <a16:colId xmlns:a16="http://schemas.microsoft.com/office/drawing/2014/main" val="2329411255"/>
                    </a:ext>
                  </a:extLst>
                </a:gridCol>
                <a:gridCol w="4947307">
                  <a:extLst>
                    <a:ext uri="{9D8B030D-6E8A-4147-A177-3AD203B41FA5}">
                      <a16:colId xmlns:a16="http://schemas.microsoft.com/office/drawing/2014/main" val="921749205"/>
                    </a:ext>
                  </a:extLst>
                </a:gridCol>
                <a:gridCol w="479391">
                  <a:extLst>
                    <a:ext uri="{9D8B030D-6E8A-4147-A177-3AD203B41FA5}">
                      <a16:colId xmlns:a16="http://schemas.microsoft.com/office/drawing/2014/main" val="1744872643"/>
                    </a:ext>
                  </a:extLst>
                </a:gridCol>
                <a:gridCol w="544107">
                  <a:extLst>
                    <a:ext uri="{9D8B030D-6E8A-4147-A177-3AD203B41FA5}">
                      <a16:colId xmlns:a16="http://schemas.microsoft.com/office/drawing/2014/main" val="1480576257"/>
                    </a:ext>
                  </a:extLst>
                </a:gridCol>
                <a:gridCol w="503360">
                  <a:extLst>
                    <a:ext uri="{9D8B030D-6E8A-4147-A177-3AD203B41FA5}">
                      <a16:colId xmlns:a16="http://schemas.microsoft.com/office/drawing/2014/main" val="3862008887"/>
                    </a:ext>
                  </a:extLst>
                </a:gridCol>
                <a:gridCol w="651971">
                  <a:extLst>
                    <a:ext uri="{9D8B030D-6E8A-4147-A177-3AD203B41FA5}">
                      <a16:colId xmlns:a16="http://schemas.microsoft.com/office/drawing/2014/main" val="26914545"/>
                    </a:ext>
                  </a:extLst>
                </a:gridCol>
                <a:gridCol w="565679">
                  <a:extLst>
                    <a:ext uri="{9D8B030D-6E8A-4147-A177-3AD203B41FA5}">
                      <a16:colId xmlns:a16="http://schemas.microsoft.com/office/drawing/2014/main" val="895416203"/>
                    </a:ext>
                  </a:extLst>
                </a:gridCol>
                <a:gridCol w="511117">
                  <a:extLst>
                    <a:ext uri="{9D8B030D-6E8A-4147-A177-3AD203B41FA5}">
                      <a16:colId xmlns:a16="http://schemas.microsoft.com/office/drawing/2014/main" val="506763041"/>
                    </a:ext>
                  </a:extLst>
                </a:gridCol>
                <a:gridCol w="1449589">
                  <a:extLst>
                    <a:ext uri="{9D8B030D-6E8A-4147-A177-3AD203B41FA5}">
                      <a16:colId xmlns:a16="http://schemas.microsoft.com/office/drawing/2014/main" val="2701098341"/>
                    </a:ext>
                  </a:extLst>
                </a:gridCol>
                <a:gridCol w="1792921">
                  <a:extLst>
                    <a:ext uri="{9D8B030D-6E8A-4147-A177-3AD203B41FA5}">
                      <a16:colId xmlns:a16="http://schemas.microsoft.com/office/drawing/2014/main" val="2270797553"/>
                    </a:ext>
                  </a:extLst>
                </a:gridCol>
              </a:tblGrid>
              <a:tr h="316529">
                <a:tc>
                  <a:txBody>
                    <a:bodyPr/>
                    <a:lstStyle/>
                    <a:p>
                      <a:pPr algn="ctr">
                        <a:lnSpc>
                          <a:spcPct val="107000"/>
                        </a:lnSpc>
                        <a:spcAft>
                          <a:spcPts val="0"/>
                        </a:spcAft>
                      </a:pPr>
                      <a:r>
                        <a:rPr lang="es-MX" sz="1400" dirty="0">
                          <a:effectLst/>
                        </a:rPr>
                        <a:t>UGA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LINEAMIENTO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AGR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VDAH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MXM</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VER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Cumplimiento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Observaciones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1326279616"/>
                  </a:ext>
                </a:extLst>
              </a:tr>
              <a:tr h="1697547">
                <a:tc>
                  <a:txBody>
                    <a:bodyPr/>
                    <a:lstStyle/>
                    <a:p>
                      <a:pPr algn="ctr">
                        <a:lnSpc>
                          <a:spcPct val="107000"/>
                        </a:lnSpc>
                        <a:spcAft>
                          <a:spcPts val="0"/>
                        </a:spcAft>
                      </a:pPr>
                      <a:r>
                        <a:rPr lang="es-MX" sz="2000" dirty="0">
                          <a:effectLst/>
                        </a:rPr>
                        <a:t>5</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nSpc>
                          <a:spcPct val="107000"/>
                        </a:lnSpc>
                        <a:spcAft>
                          <a:spcPts val="0"/>
                        </a:spcAft>
                      </a:pPr>
                      <a:r>
                        <a:rPr lang="es-MX" sz="1200" dirty="0">
                          <a:effectLst/>
                        </a:rPr>
                        <a:t>Aprovechar sustentablemente las 3,912.43 h que actualmente se dedican actividades agrícolas de riego, mediante el uso de tecnologías más eficientes del agua, </a:t>
                      </a:r>
                      <a:r>
                        <a:rPr lang="es-MX" sz="1200" b="1" dirty="0">
                          <a:solidFill>
                            <a:srgbClr val="FF0000"/>
                          </a:solidFill>
                          <a:effectLst/>
                        </a:rPr>
                        <a:t>restringiendo el crecimiento de su frontera</a:t>
                      </a:r>
                      <a:r>
                        <a:rPr lang="es-MX" sz="1200" dirty="0">
                          <a:effectLst/>
                        </a:rPr>
                        <a:t>, disminuyendo el volumen de extracción de agua subterránea en un 20% considerando para esto un periodo de 15 años. Regular y controlar el crecimiento urbano e industrial orientado su desarrollo a esquemas de sustentabilidad.</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-35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a:effectLst/>
                        </a:rPr>
                        <a:t>376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a:effectLst/>
                        </a:rPr>
                        <a:t>379</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-374</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a:effectLst/>
                        </a:rPr>
                        <a:t>56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a:effectLst/>
                        </a:rPr>
                        <a:t>357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NO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nSpc>
                          <a:spcPct val="107000"/>
                        </a:lnSpc>
                        <a:spcAft>
                          <a:spcPts val="0"/>
                        </a:spcAft>
                      </a:pPr>
                      <a:r>
                        <a:rPr lang="es-MX" sz="1200" dirty="0">
                          <a:effectLst/>
                        </a:rPr>
                        <a:t>Aumento de superficie  Agrícola.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extLst>
                  <a:ext uri="{0D108BD9-81ED-4DB2-BD59-A6C34878D82A}">
                    <a16:rowId xmlns:a16="http://schemas.microsoft.com/office/drawing/2014/main" val="2516563678"/>
                  </a:ext>
                </a:extLst>
              </a:tr>
              <a:tr h="970027">
                <a:tc>
                  <a:txBody>
                    <a:bodyPr/>
                    <a:lstStyle/>
                    <a:p>
                      <a:pPr algn="ctr">
                        <a:lnSpc>
                          <a:spcPct val="107000"/>
                        </a:lnSpc>
                        <a:spcAft>
                          <a:spcPts val="0"/>
                        </a:spcAft>
                      </a:pPr>
                      <a:r>
                        <a:rPr lang="es-MX" sz="2000" dirty="0">
                          <a:effectLst/>
                        </a:rPr>
                        <a:t>6</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nSpc>
                          <a:spcPct val="107000"/>
                        </a:lnSpc>
                        <a:spcAft>
                          <a:spcPts val="0"/>
                        </a:spcAft>
                      </a:pPr>
                      <a:r>
                        <a:rPr lang="es-MX" sz="1200" b="1" dirty="0">
                          <a:solidFill>
                            <a:srgbClr val="FF0000"/>
                          </a:solidFill>
                          <a:effectLst/>
                        </a:rPr>
                        <a:t>Conservar las 1,478 ha de matorral de desiertos arenosos </a:t>
                      </a:r>
                      <a:r>
                        <a:rPr lang="es-MX" sz="1200" dirty="0">
                          <a:effectLst/>
                        </a:rPr>
                        <a:t>para preservar su biodiversidad y servicios ambientales que estos proveen. Promover la restauración 6,379.99 has consideradas como áreas prioritarias para la restauración.</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a:effectLst/>
                        </a:rPr>
                        <a:t>244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-21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-170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-509</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a:effectLst/>
                        </a:rPr>
                        <a:t>180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a:effectLst/>
                        </a:rPr>
                        <a:t>276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NO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nSpc>
                          <a:spcPct val="107000"/>
                        </a:lnSpc>
                        <a:spcAft>
                          <a:spcPts val="0"/>
                        </a:spcAft>
                      </a:pPr>
                      <a:r>
                        <a:rPr lang="es-MX" sz="1200">
                          <a:effectLst/>
                        </a:rPr>
                        <a:t>Disminución del área de matorral.</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extLst>
                  <a:ext uri="{0D108BD9-81ED-4DB2-BD59-A6C34878D82A}">
                    <a16:rowId xmlns:a16="http://schemas.microsoft.com/office/drawing/2014/main" val="3961383012"/>
                  </a:ext>
                </a:extLst>
              </a:tr>
              <a:tr h="1455040">
                <a:tc>
                  <a:txBody>
                    <a:bodyPr/>
                    <a:lstStyle/>
                    <a:p>
                      <a:pPr algn="ctr">
                        <a:lnSpc>
                          <a:spcPct val="107000"/>
                        </a:lnSpc>
                        <a:spcAft>
                          <a:spcPts val="0"/>
                        </a:spcAft>
                      </a:pPr>
                      <a:r>
                        <a:rPr lang="es-MX" sz="2000" dirty="0">
                          <a:effectLst/>
                        </a:rPr>
                        <a:t>7</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nSpc>
                          <a:spcPct val="107000"/>
                        </a:lnSpc>
                        <a:spcAft>
                          <a:spcPts val="0"/>
                        </a:spcAft>
                      </a:pPr>
                      <a:r>
                        <a:rPr lang="es-MX" sz="1200" dirty="0">
                          <a:effectLst/>
                        </a:rPr>
                        <a:t>Aprovechar sustentablemente las 959.67 ha que actualmente se dedica a la agricultura de riego para mantener los volúmenes de producción actual, pero mediante el uso de tecnologías más eficientes del agua, disminuyendo el volumen de extracción de agua subterránea en un 20% considerando para esto un periodo de 15 años. </a:t>
                      </a:r>
                      <a:r>
                        <a:rPr lang="es-MX" sz="1200" b="1" dirty="0">
                          <a:solidFill>
                            <a:srgbClr val="FF0000"/>
                          </a:solidFill>
                          <a:effectLst/>
                        </a:rPr>
                        <a:t>Conservar las 783.09 ha de matorral desértico Micrófilo.</a:t>
                      </a:r>
                      <a:endParaRPr lang="es-MX"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-37</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a:effectLst/>
                        </a:rPr>
                        <a:t>67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-113</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-106</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31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157</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NO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nSpc>
                          <a:spcPct val="107000"/>
                        </a:lnSpc>
                        <a:spcAft>
                          <a:spcPts val="0"/>
                        </a:spcAft>
                      </a:pPr>
                      <a:r>
                        <a:rPr lang="es-MX" sz="1200">
                          <a:effectLst/>
                        </a:rPr>
                        <a:t>Disminución del área de matorral y aumento del área agrícola.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extLst>
                  <a:ext uri="{0D108BD9-81ED-4DB2-BD59-A6C34878D82A}">
                    <a16:rowId xmlns:a16="http://schemas.microsoft.com/office/drawing/2014/main" val="1908209781"/>
                  </a:ext>
                </a:extLst>
              </a:tr>
              <a:tr h="1697547">
                <a:tc>
                  <a:txBody>
                    <a:bodyPr/>
                    <a:lstStyle/>
                    <a:p>
                      <a:pPr algn="ctr">
                        <a:lnSpc>
                          <a:spcPct val="107000"/>
                        </a:lnSpc>
                        <a:spcAft>
                          <a:spcPts val="0"/>
                        </a:spcAft>
                      </a:pPr>
                      <a:r>
                        <a:rPr lang="es-MX" sz="2000" dirty="0">
                          <a:effectLst/>
                        </a:rPr>
                        <a:t>8</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nSpc>
                          <a:spcPct val="107000"/>
                        </a:lnSpc>
                        <a:spcAft>
                          <a:spcPts val="0"/>
                        </a:spcAft>
                      </a:pPr>
                      <a:r>
                        <a:rPr lang="es-MX" sz="1200" b="1" dirty="0">
                          <a:solidFill>
                            <a:srgbClr val="FF0000"/>
                          </a:solidFill>
                          <a:effectLst/>
                        </a:rPr>
                        <a:t>Aprovechar las 7076.20 ha que actualmente dedican a las actividades agropecuarias </a:t>
                      </a:r>
                      <a:r>
                        <a:rPr lang="es-MX" sz="1200" dirty="0">
                          <a:effectLst/>
                        </a:rPr>
                        <a:t>para mantener los volúmenes de producción actual mediante el uso de tecnologías más eficiente del agua, disminuyendo el volumen de extracción de agua subterránea en un 20% considerando para esto un periodo de 15 años .Regular y controlar el crecimiento industrial y de servicios, orientado su desarrollo a esquemas de sustentabilidad.</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a:effectLst/>
                        </a:rPr>
                        <a:t>43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-803</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a:effectLst/>
                        </a:rPr>
                        <a:t>260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-110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solidFill>
                      <a:schemeClr val="accent2">
                        <a:lumMod val="20000"/>
                        <a:lumOff val="80000"/>
                      </a:schemeClr>
                    </a:solidFill>
                  </a:tcPr>
                </a:tc>
                <a:tc>
                  <a:txBody>
                    <a:bodyPr/>
                    <a:lstStyle/>
                    <a:p>
                      <a:pPr algn="ctr">
                        <a:lnSpc>
                          <a:spcPct val="107000"/>
                        </a:lnSpc>
                        <a:spcAft>
                          <a:spcPts val="0"/>
                        </a:spcAft>
                      </a:pPr>
                      <a:r>
                        <a:rPr lang="es-MX" sz="1200">
                          <a:effectLst/>
                        </a:rPr>
                        <a:t>68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543</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gn="ctr">
                        <a:lnSpc>
                          <a:spcPct val="107000"/>
                        </a:lnSpc>
                        <a:spcAft>
                          <a:spcPts val="0"/>
                        </a:spcAft>
                      </a:pPr>
                      <a:r>
                        <a:rPr lang="es-MX" sz="1200" dirty="0">
                          <a:effectLst/>
                        </a:rPr>
                        <a:t>SÍ</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tc>
                  <a:txBody>
                    <a:bodyPr/>
                    <a:lstStyle/>
                    <a:p>
                      <a:pPr>
                        <a:lnSpc>
                          <a:spcPct val="107000"/>
                        </a:lnSpc>
                        <a:spcAft>
                          <a:spcPts val="0"/>
                        </a:spcAft>
                      </a:pPr>
                      <a:r>
                        <a:rPr lang="es-MX" sz="1200" dirty="0">
                          <a:effectLst/>
                        </a:rPr>
                        <a:t>Disminución de superficie agrícola.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110" marR="39110" marT="0" marB="0" anchor="ctr"/>
                </a:tc>
                <a:extLst>
                  <a:ext uri="{0D108BD9-81ED-4DB2-BD59-A6C34878D82A}">
                    <a16:rowId xmlns:a16="http://schemas.microsoft.com/office/drawing/2014/main" val="2984438828"/>
                  </a:ext>
                </a:extLst>
              </a:tr>
            </a:tbl>
          </a:graphicData>
        </a:graphic>
      </p:graphicFrame>
    </p:spTree>
    <p:extLst>
      <p:ext uri="{BB962C8B-B14F-4D97-AF65-F5344CB8AC3E}">
        <p14:creationId xmlns:p14="http://schemas.microsoft.com/office/powerpoint/2010/main" val="319252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graphicFrame>
        <p:nvGraphicFramePr>
          <p:cNvPr id="4" name="Marcador de contenido 3"/>
          <p:cNvGraphicFramePr>
            <a:graphicFrameLocks noGrp="1"/>
          </p:cNvGraphicFramePr>
          <p:nvPr>
            <p:ph idx="1"/>
          </p:nvPr>
        </p:nvGraphicFramePr>
        <p:xfrm>
          <a:off x="114299" y="114301"/>
          <a:ext cx="11971423" cy="5674687"/>
        </p:xfrm>
        <a:graphic>
          <a:graphicData uri="http://schemas.openxmlformats.org/drawingml/2006/table">
            <a:tbl>
              <a:tblPr firstRow="1" firstCol="1" bandRow="1">
                <a:tableStyleId>{5C22544A-7EE6-4342-B048-85BDC9FD1C3A}</a:tableStyleId>
              </a:tblPr>
              <a:tblGrid>
                <a:gridCol w="538714">
                  <a:extLst>
                    <a:ext uri="{9D8B030D-6E8A-4147-A177-3AD203B41FA5}">
                      <a16:colId xmlns:a16="http://schemas.microsoft.com/office/drawing/2014/main" val="2660318451"/>
                    </a:ext>
                  </a:extLst>
                </a:gridCol>
                <a:gridCol w="4941803">
                  <a:extLst>
                    <a:ext uri="{9D8B030D-6E8A-4147-A177-3AD203B41FA5}">
                      <a16:colId xmlns:a16="http://schemas.microsoft.com/office/drawing/2014/main" val="1738104434"/>
                    </a:ext>
                  </a:extLst>
                </a:gridCol>
                <a:gridCol w="478857">
                  <a:extLst>
                    <a:ext uri="{9D8B030D-6E8A-4147-A177-3AD203B41FA5}">
                      <a16:colId xmlns:a16="http://schemas.microsoft.com/office/drawing/2014/main" val="1560165447"/>
                    </a:ext>
                  </a:extLst>
                </a:gridCol>
                <a:gridCol w="543502">
                  <a:extLst>
                    <a:ext uri="{9D8B030D-6E8A-4147-A177-3AD203B41FA5}">
                      <a16:colId xmlns:a16="http://schemas.microsoft.com/office/drawing/2014/main" val="244159438"/>
                    </a:ext>
                  </a:extLst>
                </a:gridCol>
                <a:gridCol w="502801">
                  <a:extLst>
                    <a:ext uri="{9D8B030D-6E8A-4147-A177-3AD203B41FA5}">
                      <a16:colId xmlns:a16="http://schemas.microsoft.com/office/drawing/2014/main" val="543205335"/>
                    </a:ext>
                  </a:extLst>
                </a:gridCol>
                <a:gridCol w="651246">
                  <a:extLst>
                    <a:ext uri="{9D8B030D-6E8A-4147-A177-3AD203B41FA5}">
                      <a16:colId xmlns:a16="http://schemas.microsoft.com/office/drawing/2014/main" val="2784306183"/>
                    </a:ext>
                  </a:extLst>
                </a:gridCol>
                <a:gridCol w="565050">
                  <a:extLst>
                    <a:ext uri="{9D8B030D-6E8A-4147-A177-3AD203B41FA5}">
                      <a16:colId xmlns:a16="http://schemas.microsoft.com/office/drawing/2014/main" val="1093751721"/>
                    </a:ext>
                  </a:extLst>
                </a:gridCol>
                <a:gridCol w="521954">
                  <a:extLst>
                    <a:ext uri="{9D8B030D-6E8A-4147-A177-3AD203B41FA5}">
                      <a16:colId xmlns:a16="http://schemas.microsoft.com/office/drawing/2014/main" val="1196555719"/>
                    </a:ext>
                  </a:extLst>
                </a:gridCol>
                <a:gridCol w="1436570">
                  <a:extLst>
                    <a:ext uri="{9D8B030D-6E8A-4147-A177-3AD203B41FA5}">
                      <a16:colId xmlns:a16="http://schemas.microsoft.com/office/drawing/2014/main" val="3619186680"/>
                    </a:ext>
                  </a:extLst>
                </a:gridCol>
                <a:gridCol w="1790926">
                  <a:extLst>
                    <a:ext uri="{9D8B030D-6E8A-4147-A177-3AD203B41FA5}">
                      <a16:colId xmlns:a16="http://schemas.microsoft.com/office/drawing/2014/main" val="4026092193"/>
                    </a:ext>
                  </a:extLst>
                </a:gridCol>
              </a:tblGrid>
              <a:tr h="322093">
                <a:tc>
                  <a:txBody>
                    <a:bodyPr/>
                    <a:lstStyle/>
                    <a:p>
                      <a:pPr algn="ctr">
                        <a:lnSpc>
                          <a:spcPct val="107000"/>
                        </a:lnSpc>
                        <a:spcAft>
                          <a:spcPts val="0"/>
                        </a:spcAft>
                      </a:pPr>
                      <a:r>
                        <a:rPr lang="es-MX" sz="1400" dirty="0">
                          <a:effectLst/>
                        </a:rPr>
                        <a:t>UGA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LINEAMIENTO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AGR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VDAH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MXM</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VER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Cumplimiento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Observaciones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3707358473"/>
                  </a:ext>
                </a:extLst>
              </a:tr>
              <a:tr h="1270143">
                <a:tc>
                  <a:txBody>
                    <a:bodyPr/>
                    <a:lstStyle/>
                    <a:p>
                      <a:pPr algn="ctr">
                        <a:lnSpc>
                          <a:spcPct val="107000"/>
                        </a:lnSpc>
                        <a:spcAft>
                          <a:spcPts val="0"/>
                        </a:spcAft>
                      </a:pPr>
                      <a:r>
                        <a:rPr lang="es-MX" sz="2000" dirty="0">
                          <a:effectLst/>
                        </a:rPr>
                        <a:t>9</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nSpc>
                          <a:spcPct val="107000"/>
                        </a:lnSpc>
                        <a:spcAft>
                          <a:spcPts val="0"/>
                        </a:spcAft>
                      </a:pPr>
                      <a:r>
                        <a:rPr lang="es-MX" sz="1200" b="1" dirty="0">
                          <a:solidFill>
                            <a:srgbClr val="FF0000"/>
                          </a:solidFill>
                          <a:effectLst/>
                        </a:rPr>
                        <a:t>Aprovechar las 15,542.72 ha que se dedican a las actividades agropecuarias </a:t>
                      </a:r>
                      <a:r>
                        <a:rPr lang="es-MX" sz="1200" dirty="0">
                          <a:effectLst/>
                        </a:rPr>
                        <a:t>para mantener los volúmenes de producción actual mediante el uso de tecnologías más eficiente del agua, disminuyendo el volumen de extracción de </a:t>
                      </a:r>
                      <a:r>
                        <a:rPr lang="es-MX" sz="1200" b="0" dirty="0">
                          <a:solidFill>
                            <a:schemeClr val="tx1"/>
                          </a:solidFill>
                          <a:effectLst/>
                        </a:rPr>
                        <a:t>agua subterránea en un 20% considerando para esto un periodo de 15 años. Regular y controlar el crecimiento urbano </a:t>
                      </a:r>
                      <a:r>
                        <a:rPr lang="es-MX" sz="1200" dirty="0">
                          <a:effectLst/>
                        </a:rPr>
                        <a:t>orientado su desarrollo a esquemas de sustentabilidad. Uso eficiente del agua y restaurar la Rivera del río.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67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-703</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-444</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solidFill>
                      <a:schemeClr val="accent2">
                        <a:lumMod val="20000"/>
                        <a:lumOff val="80000"/>
                      </a:schemeClr>
                    </a:solidFill>
                  </a:tcPr>
                </a:tc>
                <a:tc>
                  <a:txBody>
                    <a:bodyPr/>
                    <a:lstStyle/>
                    <a:p>
                      <a:pPr algn="ctr">
                        <a:lnSpc>
                          <a:spcPct val="107000"/>
                        </a:lnSpc>
                        <a:spcAft>
                          <a:spcPts val="0"/>
                        </a:spcAft>
                      </a:pPr>
                      <a:r>
                        <a:rPr lang="es-MX" sz="1200">
                          <a:effectLst/>
                        </a:rPr>
                        <a:t>370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61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659</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SÍ</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nSpc>
                          <a:spcPct val="107000"/>
                        </a:lnSpc>
                        <a:spcAft>
                          <a:spcPts val="0"/>
                        </a:spcAft>
                      </a:pPr>
                      <a:r>
                        <a:rPr lang="es-MX" sz="1200" dirty="0">
                          <a:effectLst/>
                        </a:rPr>
                        <a:t>Disminución de área agrícola.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extLst>
                  <a:ext uri="{0D108BD9-81ED-4DB2-BD59-A6C34878D82A}">
                    <a16:rowId xmlns:a16="http://schemas.microsoft.com/office/drawing/2014/main" val="3401708358"/>
                  </a:ext>
                </a:extLst>
              </a:tr>
              <a:tr h="1501078">
                <a:tc>
                  <a:txBody>
                    <a:bodyPr/>
                    <a:lstStyle/>
                    <a:p>
                      <a:pPr algn="ctr">
                        <a:lnSpc>
                          <a:spcPct val="107000"/>
                        </a:lnSpc>
                        <a:spcAft>
                          <a:spcPts val="0"/>
                        </a:spcAft>
                      </a:pPr>
                      <a:r>
                        <a:rPr lang="es-MX" sz="2000" dirty="0">
                          <a:effectLst/>
                        </a:rPr>
                        <a:t>10</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nSpc>
                          <a:spcPct val="107000"/>
                        </a:lnSpc>
                        <a:spcAft>
                          <a:spcPts val="0"/>
                        </a:spcAft>
                      </a:pPr>
                      <a:r>
                        <a:rPr lang="es-MX" sz="1200" b="1" dirty="0">
                          <a:solidFill>
                            <a:srgbClr val="FF0000"/>
                          </a:solidFill>
                          <a:effectLst/>
                        </a:rPr>
                        <a:t>Aprovechamiento sustentable de las 17,13.66 ha en donde actualmente están dedicadas a la agricultura de riego </a:t>
                      </a:r>
                      <a:r>
                        <a:rPr lang="es-MX" sz="1200" dirty="0">
                          <a:effectLst/>
                        </a:rPr>
                        <a:t>mediante tecnologías más eficiente en el uso del agua, disminuyendo el volumen de extracción de agua subterránea en un 20% considerando para esto un periodo de 15 años. </a:t>
                      </a:r>
                      <a:r>
                        <a:rPr lang="es-MX" sz="1200" b="0" dirty="0">
                          <a:solidFill>
                            <a:schemeClr val="tx1"/>
                          </a:solidFill>
                          <a:effectLst/>
                        </a:rPr>
                        <a:t>Restauración en las zonas en donde se ubican los tiraderos, la planta de tratamiento y la zona contigua a la zona federal del río Nazas</a:t>
                      </a:r>
                      <a:r>
                        <a:rPr lang="es-MX" sz="1200" dirty="0">
                          <a:effectLst/>
                        </a:rPr>
                        <a:t>. </a:t>
                      </a:r>
                      <a:r>
                        <a:rPr lang="es-MX" sz="1200" b="0" dirty="0">
                          <a:solidFill>
                            <a:schemeClr val="tx1"/>
                          </a:solidFill>
                          <a:effectLst/>
                        </a:rPr>
                        <a:t>Regular y controlar el crecimiento urbano e industrial</a:t>
                      </a:r>
                      <a:r>
                        <a:rPr lang="es-MX" sz="1200" dirty="0">
                          <a:effectLst/>
                        </a:rPr>
                        <a:t> orientado su desarrollo a esquemas de sustentabilidad.</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69</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-491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solidFill>
                      <a:schemeClr val="accent2">
                        <a:lumMod val="20000"/>
                        <a:lumOff val="80000"/>
                      </a:schemeClr>
                    </a:solidFill>
                  </a:tcPr>
                </a:tc>
                <a:tc>
                  <a:txBody>
                    <a:bodyPr/>
                    <a:lstStyle/>
                    <a:p>
                      <a:pPr algn="ctr">
                        <a:lnSpc>
                          <a:spcPct val="107000"/>
                        </a:lnSpc>
                        <a:spcAft>
                          <a:spcPts val="0"/>
                        </a:spcAft>
                      </a:pPr>
                      <a:r>
                        <a:rPr lang="es-MX" sz="1200">
                          <a:effectLst/>
                        </a:rPr>
                        <a:t>112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290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9</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12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SÍ</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s-MX" sz="1200" dirty="0">
                          <a:effectLst/>
                        </a:rPr>
                        <a:t>Disminución de área agrícola.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1200" dirty="0">
                          <a:effectLst/>
                        </a:rPr>
                        <a:t>.</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extLst>
                  <a:ext uri="{0D108BD9-81ED-4DB2-BD59-A6C34878D82A}">
                    <a16:rowId xmlns:a16="http://schemas.microsoft.com/office/drawing/2014/main" val="383372771"/>
                  </a:ext>
                </a:extLst>
              </a:tr>
              <a:tr h="1324838">
                <a:tc>
                  <a:txBody>
                    <a:bodyPr/>
                    <a:lstStyle/>
                    <a:p>
                      <a:pPr algn="ctr">
                        <a:lnSpc>
                          <a:spcPct val="107000"/>
                        </a:lnSpc>
                        <a:spcAft>
                          <a:spcPts val="0"/>
                        </a:spcAft>
                      </a:pPr>
                      <a:r>
                        <a:rPr lang="es-MX" sz="2000" dirty="0">
                          <a:effectLst/>
                        </a:rPr>
                        <a:t>11</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nSpc>
                          <a:spcPct val="107000"/>
                        </a:lnSpc>
                        <a:spcAft>
                          <a:spcPts val="0"/>
                        </a:spcAft>
                      </a:pPr>
                      <a:r>
                        <a:rPr lang="es-MX" sz="1200" b="1" dirty="0">
                          <a:solidFill>
                            <a:srgbClr val="FF0000"/>
                          </a:solidFill>
                          <a:effectLst/>
                        </a:rPr>
                        <a:t>Aprovechar sustentablemente las 1,064.92 ha que se dedican a la agricultura de riego </a:t>
                      </a:r>
                      <a:r>
                        <a:rPr lang="es-MX" sz="1200" dirty="0">
                          <a:effectLst/>
                        </a:rPr>
                        <a:t>para mejorar los volúmenes de producción actual, mediante tecnologías más eficiente en el uso del agua, disminuyendo el volumen de extracción de agua subterránea en un 20% considerando para esto un periodo de 15 años. </a:t>
                      </a:r>
                      <a:r>
                        <a:rPr lang="es-MX" sz="1200" b="0" dirty="0">
                          <a:solidFill>
                            <a:schemeClr val="tx1"/>
                          </a:solidFill>
                          <a:effectLst/>
                        </a:rPr>
                        <a:t>Regular y controlar el crecimiento urbano </a:t>
                      </a:r>
                      <a:r>
                        <a:rPr lang="es-MX" sz="1200" dirty="0">
                          <a:effectLst/>
                        </a:rPr>
                        <a:t>orientado su desarrollo a esquemas de sustentabilidad.</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10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-51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-18</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13</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4</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44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ES" sz="1200" dirty="0">
                          <a:effectLst/>
                          <a:latin typeface="+mn-lt"/>
                          <a:ea typeface="+mn-ea"/>
                          <a:cs typeface="+mn-cs"/>
                        </a:rPr>
                        <a:t>SÍ</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nSpc>
                          <a:spcPct val="107000"/>
                        </a:lnSpc>
                        <a:spcAft>
                          <a:spcPts val="0"/>
                        </a:spcAft>
                      </a:pPr>
                      <a:r>
                        <a:rPr lang="es-MX" sz="1200" dirty="0">
                          <a:effectLst/>
                        </a:rPr>
                        <a:t>Disminución de área agrícola.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extLst>
                  <a:ext uri="{0D108BD9-81ED-4DB2-BD59-A6C34878D82A}">
                    <a16:rowId xmlns:a16="http://schemas.microsoft.com/office/drawing/2014/main" val="1507719307"/>
                  </a:ext>
                </a:extLst>
              </a:tr>
              <a:tr h="1200593">
                <a:tc>
                  <a:txBody>
                    <a:bodyPr/>
                    <a:lstStyle/>
                    <a:p>
                      <a:pPr algn="ctr">
                        <a:lnSpc>
                          <a:spcPct val="107000"/>
                        </a:lnSpc>
                        <a:spcAft>
                          <a:spcPts val="0"/>
                        </a:spcAft>
                      </a:pPr>
                      <a:r>
                        <a:rPr lang="es-MX" sz="2000" dirty="0">
                          <a:effectLst/>
                        </a:rPr>
                        <a:t>12</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nSpc>
                          <a:spcPct val="107000"/>
                        </a:lnSpc>
                        <a:spcAft>
                          <a:spcPts val="0"/>
                        </a:spcAft>
                      </a:pPr>
                      <a:r>
                        <a:rPr lang="es-MX" sz="1200" b="1" dirty="0">
                          <a:solidFill>
                            <a:srgbClr val="FF0000"/>
                          </a:solidFill>
                          <a:effectLst/>
                        </a:rPr>
                        <a:t>Aprovechar sustentablemente las 3883.10 ha que se dedican a las actividades agropecuarias </a:t>
                      </a:r>
                      <a:r>
                        <a:rPr lang="es-MX" sz="1200" dirty="0">
                          <a:effectLst/>
                        </a:rPr>
                        <a:t>para mejorar los volúmenes de producción actual, mediante tecnologías más eficiente en el uso del agua, disminuyendo el volumen de extracción de agua subterránea en un 20% considerando para esto un periodo de 15 años. </a:t>
                      </a:r>
                      <a:r>
                        <a:rPr lang="es-MX" sz="1200" b="0" dirty="0">
                          <a:solidFill>
                            <a:schemeClr val="tx1"/>
                          </a:solidFill>
                          <a:effectLst/>
                        </a:rPr>
                        <a:t>Regular y controlar el crecimiento urbano </a:t>
                      </a:r>
                      <a:r>
                        <a:rPr lang="es-MX" sz="1200" dirty="0">
                          <a:effectLst/>
                        </a:rPr>
                        <a:t>orientado su desarrollo a esquemas de sustentabilidad. Uso eficiente del agua.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71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-117</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solidFill>
                      <a:schemeClr val="accent2">
                        <a:lumMod val="20000"/>
                        <a:lumOff val="80000"/>
                      </a:schemeClr>
                    </a:solidFill>
                  </a:tcPr>
                </a:tc>
                <a:tc>
                  <a:txBody>
                    <a:bodyPr/>
                    <a:lstStyle/>
                    <a:p>
                      <a:pPr algn="ctr">
                        <a:lnSpc>
                          <a:spcPct val="107000"/>
                        </a:lnSpc>
                        <a:spcAft>
                          <a:spcPts val="0"/>
                        </a:spcAft>
                      </a:pPr>
                      <a:r>
                        <a:rPr lang="es-MX" sz="1200">
                          <a:effectLst/>
                        </a:rPr>
                        <a:t>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47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a:effectLst/>
                        </a:rPr>
                        <a:t>25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gn="ctr">
                        <a:lnSpc>
                          <a:spcPct val="107000"/>
                        </a:lnSpc>
                        <a:spcAft>
                          <a:spcPts val="0"/>
                        </a:spcAft>
                      </a:pPr>
                      <a:r>
                        <a:rPr lang="es-MX" sz="1200" dirty="0">
                          <a:effectLst/>
                        </a:rPr>
                        <a:t>-34</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SÍ</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tc>
                  <a:txBody>
                    <a:bodyPr/>
                    <a:lstStyle/>
                    <a:p>
                      <a:pPr>
                        <a:lnSpc>
                          <a:spcPct val="107000"/>
                        </a:lnSpc>
                        <a:spcAft>
                          <a:spcPts val="0"/>
                        </a:spcAft>
                      </a:pPr>
                      <a:r>
                        <a:rPr lang="es-MX" sz="1200" dirty="0">
                          <a:effectLst/>
                        </a:rPr>
                        <a:t>Disminución de área agrícola.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67" marR="32367" marT="0" marB="0" anchor="ctr"/>
                </a:tc>
                <a:extLst>
                  <a:ext uri="{0D108BD9-81ED-4DB2-BD59-A6C34878D82A}">
                    <a16:rowId xmlns:a16="http://schemas.microsoft.com/office/drawing/2014/main" val="935607041"/>
                  </a:ext>
                </a:extLst>
              </a:tr>
            </a:tbl>
          </a:graphicData>
        </a:graphic>
      </p:graphicFrame>
    </p:spTree>
    <p:extLst>
      <p:ext uri="{BB962C8B-B14F-4D97-AF65-F5344CB8AC3E}">
        <p14:creationId xmlns:p14="http://schemas.microsoft.com/office/powerpoint/2010/main" val="1029412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graphicFrame>
        <p:nvGraphicFramePr>
          <p:cNvPr id="4" name="Marcador de contenido 3"/>
          <p:cNvGraphicFramePr>
            <a:graphicFrameLocks noGrp="1"/>
          </p:cNvGraphicFramePr>
          <p:nvPr>
            <p:ph idx="1"/>
          </p:nvPr>
        </p:nvGraphicFramePr>
        <p:xfrm>
          <a:off x="138363" y="114299"/>
          <a:ext cx="11905248" cy="6069932"/>
        </p:xfrm>
        <a:graphic>
          <a:graphicData uri="http://schemas.openxmlformats.org/drawingml/2006/table">
            <a:tbl>
              <a:tblPr firstRow="1" firstCol="1" bandRow="1">
                <a:tableStyleId>{5C22544A-7EE6-4342-B048-85BDC9FD1C3A}</a:tableStyleId>
              </a:tblPr>
              <a:tblGrid>
                <a:gridCol w="535736">
                  <a:extLst>
                    <a:ext uri="{9D8B030D-6E8A-4147-A177-3AD203B41FA5}">
                      <a16:colId xmlns:a16="http://schemas.microsoft.com/office/drawing/2014/main" val="2324728523"/>
                    </a:ext>
                  </a:extLst>
                </a:gridCol>
                <a:gridCol w="4914487">
                  <a:extLst>
                    <a:ext uri="{9D8B030D-6E8A-4147-A177-3AD203B41FA5}">
                      <a16:colId xmlns:a16="http://schemas.microsoft.com/office/drawing/2014/main" val="2200678170"/>
                    </a:ext>
                  </a:extLst>
                </a:gridCol>
                <a:gridCol w="476210">
                  <a:extLst>
                    <a:ext uri="{9D8B030D-6E8A-4147-A177-3AD203B41FA5}">
                      <a16:colId xmlns:a16="http://schemas.microsoft.com/office/drawing/2014/main" val="3664750297"/>
                    </a:ext>
                  </a:extLst>
                </a:gridCol>
                <a:gridCol w="540498">
                  <a:extLst>
                    <a:ext uri="{9D8B030D-6E8A-4147-A177-3AD203B41FA5}">
                      <a16:colId xmlns:a16="http://schemas.microsoft.com/office/drawing/2014/main" val="2610042501"/>
                    </a:ext>
                  </a:extLst>
                </a:gridCol>
                <a:gridCol w="500020">
                  <a:extLst>
                    <a:ext uri="{9D8B030D-6E8A-4147-A177-3AD203B41FA5}">
                      <a16:colId xmlns:a16="http://schemas.microsoft.com/office/drawing/2014/main" val="4251433423"/>
                    </a:ext>
                  </a:extLst>
                </a:gridCol>
                <a:gridCol w="647647">
                  <a:extLst>
                    <a:ext uri="{9D8B030D-6E8A-4147-A177-3AD203B41FA5}">
                      <a16:colId xmlns:a16="http://schemas.microsoft.com/office/drawing/2014/main" val="1305596206"/>
                    </a:ext>
                  </a:extLst>
                </a:gridCol>
                <a:gridCol w="561927">
                  <a:extLst>
                    <a:ext uri="{9D8B030D-6E8A-4147-A177-3AD203B41FA5}">
                      <a16:colId xmlns:a16="http://schemas.microsoft.com/office/drawing/2014/main" val="1304484581"/>
                    </a:ext>
                  </a:extLst>
                </a:gridCol>
                <a:gridCol w="519069">
                  <a:extLst>
                    <a:ext uri="{9D8B030D-6E8A-4147-A177-3AD203B41FA5}">
                      <a16:colId xmlns:a16="http://schemas.microsoft.com/office/drawing/2014/main" val="1633074982"/>
                    </a:ext>
                  </a:extLst>
                </a:gridCol>
                <a:gridCol w="1428629">
                  <a:extLst>
                    <a:ext uri="{9D8B030D-6E8A-4147-A177-3AD203B41FA5}">
                      <a16:colId xmlns:a16="http://schemas.microsoft.com/office/drawing/2014/main" val="1247604208"/>
                    </a:ext>
                  </a:extLst>
                </a:gridCol>
                <a:gridCol w="1781025">
                  <a:extLst>
                    <a:ext uri="{9D8B030D-6E8A-4147-A177-3AD203B41FA5}">
                      <a16:colId xmlns:a16="http://schemas.microsoft.com/office/drawing/2014/main" val="1744536522"/>
                    </a:ext>
                  </a:extLst>
                </a:gridCol>
              </a:tblGrid>
              <a:tr h="332912">
                <a:tc>
                  <a:txBody>
                    <a:bodyPr/>
                    <a:lstStyle/>
                    <a:p>
                      <a:pPr algn="ctr">
                        <a:lnSpc>
                          <a:spcPct val="107000"/>
                        </a:lnSpc>
                        <a:spcAft>
                          <a:spcPts val="0"/>
                        </a:spcAft>
                      </a:pPr>
                      <a:r>
                        <a:rPr lang="es-MX" sz="1400" dirty="0">
                          <a:effectLst/>
                        </a:rPr>
                        <a:t>UGA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LINEAMIENTO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AGR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VDAH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MXM</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VER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Cumplimiento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Observaciones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3044349486"/>
                  </a:ext>
                </a:extLst>
              </a:tr>
              <a:tr h="1290084">
                <a:tc>
                  <a:txBody>
                    <a:bodyPr/>
                    <a:lstStyle/>
                    <a:p>
                      <a:pPr algn="ctr">
                        <a:lnSpc>
                          <a:spcPct val="107000"/>
                        </a:lnSpc>
                        <a:spcAft>
                          <a:spcPts val="0"/>
                        </a:spcAft>
                      </a:pPr>
                      <a:r>
                        <a:rPr lang="es-MX" sz="2000" dirty="0">
                          <a:effectLst/>
                        </a:rPr>
                        <a:t>13</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b="1" dirty="0">
                          <a:solidFill>
                            <a:srgbClr val="FF0000"/>
                          </a:solidFill>
                          <a:effectLst/>
                        </a:rPr>
                        <a:t>Aprovechar sustentablemente las 913.43 ha que se dedican a la agricultura de riego </a:t>
                      </a:r>
                      <a:r>
                        <a:rPr lang="es-MX" sz="1200" dirty="0">
                          <a:effectLst/>
                        </a:rPr>
                        <a:t>para mejorar sus volúmenes de producción actual, mediante el uso de tecnologías más eficientes del agua, disminuyendo el volumen de extracción de agua subterránea en un 20% considerando para esto un periodo de 15 años. </a:t>
                      </a:r>
                      <a:r>
                        <a:rPr lang="es-MX" sz="1200" b="0" dirty="0">
                          <a:solidFill>
                            <a:schemeClr val="tx1"/>
                          </a:solidFill>
                          <a:effectLst/>
                        </a:rPr>
                        <a:t>Regular y controlar el crecimiento urbano</a:t>
                      </a:r>
                      <a:r>
                        <a:rPr lang="es-MX" sz="1200" dirty="0">
                          <a:effectLst/>
                        </a:rPr>
                        <a:t>, orientando su desarrollo a esquemas de sustentabilidad.</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dirty="0">
                          <a:effectLst/>
                        </a:rPr>
                        <a:t>-11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-206</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a:effectLst/>
                        </a:rPr>
                        <a:t>143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66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Sí</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a:effectLst/>
                        </a:rPr>
                        <a:t>Sin aumento de AH ni AGR</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extLst>
                  <a:ext uri="{0D108BD9-81ED-4DB2-BD59-A6C34878D82A}">
                    <a16:rowId xmlns:a16="http://schemas.microsoft.com/office/drawing/2014/main" val="2486726658"/>
                  </a:ext>
                </a:extLst>
              </a:tr>
              <a:tr h="1366598">
                <a:tc>
                  <a:txBody>
                    <a:bodyPr/>
                    <a:lstStyle/>
                    <a:p>
                      <a:pPr algn="ctr">
                        <a:lnSpc>
                          <a:spcPct val="107000"/>
                        </a:lnSpc>
                        <a:spcAft>
                          <a:spcPts val="0"/>
                        </a:spcAft>
                      </a:pPr>
                      <a:r>
                        <a:rPr lang="es-MX" sz="2000" dirty="0">
                          <a:effectLst/>
                        </a:rPr>
                        <a:t>14</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b="1" dirty="0">
                          <a:solidFill>
                            <a:srgbClr val="FF0000"/>
                          </a:solidFill>
                          <a:effectLst/>
                        </a:rPr>
                        <a:t>Restauración de 1,122.36 has de las zonas erosionadas y con vegetación natural. </a:t>
                      </a:r>
                      <a:r>
                        <a:rPr lang="es-MX" sz="1200" b="0" dirty="0">
                          <a:solidFill>
                            <a:schemeClr val="tx1"/>
                          </a:solidFill>
                          <a:effectLst/>
                        </a:rPr>
                        <a:t>Aprovechar sustentablemente 630.90 ha que actualmente se dedican a la agricultura de riego</a:t>
                      </a:r>
                      <a:r>
                        <a:rPr lang="es-MX" sz="1200" dirty="0">
                          <a:effectLst/>
                        </a:rPr>
                        <a:t>, mediante el uso de tecnologías más eficientes del agua, disminuyendo el volumen de extracción de agua subterránea en un 20% considerando para esto un periodo de 15 años. </a:t>
                      </a:r>
                      <a:r>
                        <a:rPr lang="es-MX" sz="1200" b="0" dirty="0">
                          <a:solidFill>
                            <a:schemeClr val="tx1"/>
                          </a:solidFill>
                          <a:effectLst/>
                        </a:rPr>
                        <a:t>Regular y controlar el crecimiento urbano </a:t>
                      </a:r>
                      <a:r>
                        <a:rPr lang="es-MX" sz="1200" dirty="0">
                          <a:effectLst/>
                        </a:rPr>
                        <a:t>orientando su desarrollo a esquemas de sustentabilidad.</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69</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321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dirty="0">
                          <a:effectLst/>
                        </a:rPr>
                        <a:t>-260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-138</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a:effectLst/>
                        </a:rPr>
                        <a:t>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NO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dirty="0">
                          <a:effectLst/>
                        </a:rPr>
                        <a:t>Aumento de superficie del área urbana y de área agrícola. Disminución de cobertura</a:t>
                      </a:r>
                      <a:r>
                        <a:rPr lang="es-MX" sz="1200" baseline="0" dirty="0">
                          <a:effectLst/>
                        </a:rPr>
                        <a:t> vegetal.</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extLst>
                  <a:ext uri="{0D108BD9-81ED-4DB2-BD59-A6C34878D82A}">
                    <a16:rowId xmlns:a16="http://schemas.microsoft.com/office/drawing/2014/main" val="3312662664"/>
                  </a:ext>
                </a:extLst>
              </a:tr>
              <a:tr h="1366598">
                <a:tc>
                  <a:txBody>
                    <a:bodyPr/>
                    <a:lstStyle/>
                    <a:p>
                      <a:pPr algn="ctr">
                        <a:lnSpc>
                          <a:spcPct val="107000"/>
                        </a:lnSpc>
                        <a:spcAft>
                          <a:spcPts val="0"/>
                        </a:spcAft>
                      </a:pPr>
                      <a:r>
                        <a:rPr lang="es-MX" sz="2000" dirty="0">
                          <a:effectLst/>
                        </a:rPr>
                        <a:t>15</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b="1" dirty="0">
                          <a:solidFill>
                            <a:srgbClr val="FF0000"/>
                          </a:solidFill>
                          <a:effectLst/>
                        </a:rPr>
                        <a:t>Aprovechamiento agroindustrial en las 3,449.94 ha </a:t>
                      </a:r>
                      <a:r>
                        <a:rPr lang="es-MX" sz="1200" dirty="0">
                          <a:effectLst/>
                        </a:rPr>
                        <a:t>en donde actualmente están dedicadas a este uso, restringiendo su crecimiento de las fronteras agropecuarias. </a:t>
                      </a:r>
                      <a:r>
                        <a:rPr lang="es-MX" sz="1200" b="0" dirty="0">
                          <a:solidFill>
                            <a:schemeClr val="tx1"/>
                          </a:solidFill>
                          <a:effectLst/>
                        </a:rPr>
                        <a:t>Regular y controlar el crecimiento urbano e industrial </a:t>
                      </a:r>
                      <a:r>
                        <a:rPr lang="es-MX" sz="1200" dirty="0">
                          <a:effectLst/>
                        </a:rPr>
                        <a:t>orientado su desarrollo a esquemas de sustentabilidad. Regulación en el manejo de los residuos sólidos urbanos, de manejo especial y peligroso. </a:t>
                      </a:r>
                      <a:r>
                        <a:rPr lang="es-MX" sz="1200" b="1" dirty="0">
                          <a:solidFill>
                            <a:srgbClr val="FF0000"/>
                          </a:solidFill>
                          <a:effectLst/>
                        </a:rPr>
                        <a:t>Conservación de las 816.45 ha de Matorral Desértico Micrófilo</a:t>
                      </a:r>
                      <a:r>
                        <a:rPr lang="es-MX" sz="1200" dirty="0">
                          <a:effectLst/>
                        </a:rPr>
                        <a:t>.</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71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dirty="0">
                          <a:effectLst/>
                        </a:rPr>
                        <a:t>-349</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a:effectLst/>
                        </a:rPr>
                        <a:t>62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10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24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183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SÍ</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a:effectLst/>
                        </a:rPr>
                        <a:t>Aumento de superficie de Matorral.</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extLst>
                  <a:ext uri="{0D108BD9-81ED-4DB2-BD59-A6C34878D82A}">
                    <a16:rowId xmlns:a16="http://schemas.microsoft.com/office/drawing/2014/main" val="2493393422"/>
                  </a:ext>
                </a:extLst>
              </a:tr>
              <a:tr h="1073477">
                <a:tc>
                  <a:txBody>
                    <a:bodyPr/>
                    <a:lstStyle/>
                    <a:p>
                      <a:pPr algn="ctr">
                        <a:lnSpc>
                          <a:spcPct val="107000"/>
                        </a:lnSpc>
                        <a:spcAft>
                          <a:spcPts val="0"/>
                        </a:spcAft>
                      </a:pPr>
                      <a:r>
                        <a:rPr lang="es-MX" sz="2000" dirty="0">
                          <a:effectLst/>
                        </a:rPr>
                        <a:t>16</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dirty="0">
                          <a:effectLst/>
                        </a:rPr>
                        <a:t>Consolidación de la ciudad a través de un desarrollo urbano sustentable, atendiendo el Programa de Desarrollo Urbano. Orientando su desarrollo a un esquema de limitada expansión urbana (densificación), así como crear áreas verdes públicas, optimizar el uso del agua, mejorar la movilidad y controlar la contaminación ambiental.</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234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dirty="0">
                          <a:effectLst/>
                        </a:rPr>
                        <a:t>-171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-107</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62</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dirty="0">
                          <a:effectLst/>
                        </a:rPr>
                        <a:t>50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dirty="0">
                          <a:effectLst/>
                        </a:rPr>
                        <a:t>-68</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ES" sz="1200" dirty="0">
                          <a:effectLst/>
                          <a:latin typeface="+mn-lt"/>
                          <a:ea typeface="+mn-ea"/>
                          <a:cs typeface="+mn-cs"/>
                        </a:rPr>
                        <a:t>NO</a:t>
                      </a:r>
                      <a:r>
                        <a:rPr lang="es-ES" sz="1200" baseline="0" dirty="0">
                          <a:effectLst/>
                          <a:latin typeface="+mn-lt"/>
                          <a:ea typeface="+mn-ea"/>
                          <a:cs typeface="+mn-cs"/>
                        </a:rPr>
                        <a:t> APLICA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a:effectLst/>
                        </a:rPr>
                        <a:t>Regulación por parte de la autoridad municipal</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extLst>
                  <a:ext uri="{0D108BD9-81ED-4DB2-BD59-A6C34878D82A}">
                    <a16:rowId xmlns:a16="http://schemas.microsoft.com/office/drawing/2014/main" val="749851027"/>
                  </a:ext>
                </a:extLst>
              </a:tr>
              <a:tr h="640263">
                <a:tc>
                  <a:txBody>
                    <a:bodyPr/>
                    <a:lstStyle/>
                    <a:p>
                      <a:pPr algn="ctr">
                        <a:lnSpc>
                          <a:spcPct val="107000"/>
                        </a:lnSpc>
                        <a:spcAft>
                          <a:spcPts val="0"/>
                        </a:spcAft>
                      </a:pPr>
                      <a:r>
                        <a:rPr lang="es-MX" sz="2000" dirty="0">
                          <a:effectLst/>
                        </a:rPr>
                        <a:t>17</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b="1" dirty="0">
                          <a:solidFill>
                            <a:srgbClr val="FF0000"/>
                          </a:solidFill>
                          <a:effectLst/>
                        </a:rPr>
                        <a:t>Restaurar las 306.16 has con matorral desértico micrófilo y el matorral desertifico rosetófilo</a:t>
                      </a:r>
                      <a:r>
                        <a:rPr lang="es-MX" sz="1200" dirty="0">
                          <a:effectLst/>
                        </a:rPr>
                        <a:t> por su biodiversidad y papel fundamental que representan para los servicios ambientales.</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30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dirty="0">
                          <a:effectLst/>
                        </a:rPr>
                        <a:t>-45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-22</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solidFill>
                      <a:schemeClr val="accent2">
                        <a:lumMod val="20000"/>
                        <a:lumOff val="80000"/>
                      </a:schemeClr>
                    </a:solidFill>
                  </a:tcPr>
                </a:tc>
                <a:tc>
                  <a:txBody>
                    <a:bodyPr/>
                    <a:lstStyle/>
                    <a:p>
                      <a:pPr algn="ctr">
                        <a:lnSpc>
                          <a:spcPct val="107000"/>
                        </a:lnSpc>
                        <a:spcAft>
                          <a:spcPts val="0"/>
                        </a:spcAft>
                      </a:pPr>
                      <a:r>
                        <a:rPr lang="es-MX" sz="1200">
                          <a:effectLst/>
                        </a:rPr>
                        <a:t>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a:effectLst/>
                        </a:rPr>
                        <a:t>25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gn="ctr">
                        <a:lnSpc>
                          <a:spcPct val="107000"/>
                        </a:lnSpc>
                        <a:spcAft>
                          <a:spcPts val="0"/>
                        </a:spcAft>
                      </a:pPr>
                      <a:r>
                        <a:rPr lang="es-MX" sz="1200" dirty="0">
                          <a:effectLst/>
                        </a:rPr>
                        <a:t>NO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tc>
                  <a:txBody>
                    <a:bodyPr/>
                    <a:lstStyle/>
                    <a:p>
                      <a:pPr>
                        <a:lnSpc>
                          <a:spcPct val="107000"/>
                        </a:lnSpc>
                        <a:spcAft>
                          <a:spcPts val="0"/>
                        </a:spcAft>
                      </a:pPr>
                      <a:r>
                        <a:rPr lang="es-MX" sz="1200" dirty="0">
                          <a:effectLst/>
                        </a:rPr>
                        <a:t>Disminución de superficie de matorral</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238" marR="33238" marT="0" marB="0" anchor="ctr"/>
                </a:tc>
                <a:extLst>
                  <a:ext uri="{0D108BD9-81ED-4DB2-BD59-A6C34878D82A}">
                    <a16:rowId xmlns:a16="http://schemas.microsoft.com/office/drawing/2014/main" val="3250473555"/>
                  </a:ext>
                </a:extLst>
              </a:tr>
            </a:tbl>
          </a:graphicData>
        </a:graphic>
      </p:graphicFrame>
    </p:spTree>
    <p:extLst>
      <p:ext uri="{BB962C8B-B14F-4D97-AF65-F5344CB8AC3E}">
        <p14:creationId xmlns:p14="http://schemas.microsoft.com/office/powerpoint/2010/main" val="3522834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graphicFrame>
        <p:nvGraphicFramePr>
          <p:cNvPr id="4" name="Marcador de contenido 3"/>
          <p:cNvGraphicFramePr>
            <a:graphicFrameLocks noGrp="1"/>
          </p:cNvGraphicFramePr>
          <p:nvPr>
            <p:ph idx="1"/>
          </p:nvPr>
        </p:nvGraphicFramePr>
        <p:xfrm>
          <a:off x="116388" y="116807"/>
          <a:ext cx="11897143" cy="3709234"/>
        </p:xfrm>
        <a:graphic>
          <a:graphicData uri="http://schemas.openxmlformats.org/drawingml/2006/table">
            <a:tbl>
              <a:tblPr firstRow="1" firstCol="1" bandRow="1">
                <a:tableStyleId>{5C22544A-7EE6-4342-B048-85BDC9FD1C3A}</a:tableStyleId>
              </a:tblPr>
              <a:tblGrid>
                <a:gridCol w="535371">
                  <a:extLst>
                    <a:ext uri="{9D8B030D-6E8A-4147-A177-3AD203B41FA5}">
                      <a16:colId xmlns:a16="http://schemas.microsoft.com/office/drawing/2014/main" val="1647916523"/>
                    </a:ext>
                  </a:extLst>
                </a:gridCol>
                <a:gridCol w="4911141">
                  <a:extLst>
                    <a:ext uri="{9D8B030D-6E8A-4147-A177-3AD203B41FA5}">
                      <a16:colId xmlns:a16="http://schemas.microsoft.com/office/drawing/2014/main" val="3838730588"/>
                    </a:ext>
                  </a:extLst>
                </a:gridCol>
                <a:gridCol w="475886">
                  <a:extLst>
                    <a:ext uri="{9D8B030D-6E8A-4147-A177-3AD203B41FA5}">
                      <a16:colId xmlns:a16="http://schemas.microsoft.com/office/drawing/2014/main" val="2552010992"/>
                    </a:ext>
                  </a:extLst>
                </a:gridCol>
                <a:gridCol w="540130">
                  <a:extLst>
                    <a:ext uri="{9D8B030D-6E8A-4147-A177-3AD203B41FA5}">
                      <a16:colId xmlns:a16="http://schemas.microsoft.com/office/drawing/2014/main" val="3061124088"/>
                    </a:ext>
                  </a:extLst>
                </a:gridCol>
                <a:gridCol w="499680">
                  <a:extLst>
                    <a:ext uri="{9D8B030D-6E8A-4147-A177-3AD203B41FA5}">
                      <a16:colId xmlns:a16="http://schemas.microsoft.com/office/drawing/2014/main" val="4135341463"/>
                    </a:ext>
                  </a:extLst>
                </a:gridCol>
                <a:gridCol w="647205">
                  <a:extLst>
                    <a:ext uri="{9D8B030D-6E8A-4147-A177-3AD203B41FA5}">
                      <a16:colId xmlns:a16="http://schemas.microsoft.com/office/drawing/2014/main" val="3231745956"/>
                    </a:ext>
                  </a:extLst>
                </a:gridCol>
                <a:gridCol w="561545">
                  <a:extLst>
                    <a:ext uri="{9D8B030D-6E8A-4147-A177-3AD203B41FA5}">
                      <a16:colId xmlns:a16="http://schemas.microsoft.com/office/drawing/2014/main" val="1391194402"/>
                    </a:ext>
                  </a:extLst>
                </a:gridCol>
                <a:gridCol w="518715">
                  <a:extLst>
                    <a:ext uri="{9D8B030D-6E8A-4147-A177-3AD203B41FA5}">
                      <a16:colId xmlns:a16="http://schemas.microsoft.com/office/drawing/2014/main" val="1587343731"/>
                    </a:ext>
                  </a:extLst>
                </a:gridCol>
                <a:gridCol w="1427657">
                  <a:extLst>
                    <a:ext uri="{9D8B030D-6E8A-4147-A177-3AD203B41FA5}">
                      <a16:colId xmlns:a16="http://schemas.microsoft.com/office/drawing/2014/main" val="1928695893"/>
                    </a:ext>
                  </a:extLst>
                </a:gridCol>
                <a:gridCol w="1779813">
                  <a:extLst>
                    <a:ext uri="{9D8B030D-6E8A-4147-A177-3AD203B41FA5}">
                      <a16:colId xmlns:a16="http://schemas.microsoft.com/office/drawing/2014/main" val="1655695358"/>
                    </a:ext>
                  </a:extLst>
                </a:gridCol>
              </a:tblGrid>
              <a:tr h="566567">
                <a:tc>
                  <a:txBody>
                    <a:bodyPr/>
                    <a:lstStyle/>
                    <a:p>
                      <a:pPr algn="ctr">
                        <a:lnSpc>
                          <a:spcPct val="107000"/>
                        </a:lnSpc>
                        <a:spcAft>
                          <a:spcPts val="0"/>
                        </a:spcAft>
                      </a:pPr>
                      <a:r>
                        <a:rPr lang="es-MX" sz="1400" dirty="0">
                          <a:effectLst/>
                        </a:rPr>
                        <a:t>UGA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LINEAMIENTO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AGR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VDAH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MXM</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VER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Cumplimiento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tc>
                  <a:txBody>
                    <a:bodyPr/>
                    <a:lstStyle/>
                    <a:p>
                      <a:pPr algn="ctr">
                        <a:lnSpc>
                          <a:spcPct val="107000"/>
                        </a:lnSpc>
                        <a:spcAft>
                          <a:spcPts val="0"/>
                        </a:spcAft>
                      </a:pPr>
                      <a:r>
                        <a:rPr lang="es-MX" sz="1400" dirty="0">
                          <a:effectLst/>
                        </a:rPr>
                        <a:t>Observaciones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713" marR="34713" marT="0" marB="0" anchor="ctr"/>
                </a:tc>
                <a:extLst>
                  <a:ext uri="{0D108BD9-81ED-4DB2-BD59-A6C34878D82A}">
                    <a16:rowId xmlns:a16="http://schemas.microsoft.com/office/drawing/2014/main" val="2973719472"/>
                  </a:ext>
                </a:extLst>
              </a:tr>
              <a:tr h="1933949">
                <a:tc>
                  <a:txBody>
                    <a:bodyPr/>
                    <a:lstStyle/>
                    <a:p>
                      <a:pPr algn="ctr">
                        <a:lnSpc>
                          <a:spcPct val="107000"/>
                        </a:lnSpc>
                        <a:spcAft>
                          <a:spcPts val="0"/>
                        </a:spcAft>
                      </a:pPr>
                      <a:r>
                        <a:rPr lang="es-MX" sz="2000" dirty="0">
                          <a:effectLst/>
                        </a:rPr>
                        <a:t>18</a:t>
                      </a:r>
                      <a:endParaRPr lang="es-MX"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dirty="0">
                          <a:effectLst/>
                        </a:rPr>
                        <a:t>Aprovechamiento agroindustrial sustentable en las 1,854.71 has en donde actualmente están dedicadas a este uso, mediante el uso de tecnologías más eficientes del agua, disminuyendo el volumen de extracción de agua subterránea en un 20% considerando para esto un periodo de 15 años. </a:t>
                      </a:r>
                      <a:r>
                        <a:rPr lang="es-MX" sz="1200" b="0" dirty="0">
                          <a:solidFill>
                            <a:schemeClr val="tx1"/>
                          </a:solidFill>
                          <a:effectLst/>
                        </a:rPr>
                        <a:t>Regular y controlar el crecimiento urbano orientado su desarrollo a esquemas </a:t>
                      </a:r>
                      <a:r>
                        <a:rPr lang="es-MX" sz="1200" dirty="0">
                          <a:effectLst/>
                        </a:rPr>
                        <a:t>de sustentabilidad. </a:t>
                      </a:r>
                      <a:r>
                        <a:rPr lang="es-MX" sz="1200" b="0" dirty="0">
                          <a:solidFill>
                            <a:schemeClr val="tx1"/>
                          </a:solidFill>
                          <a:effectLst/>
                        </a:rPr>
                        <a:t>Regulación en el manejo de los residuos sólidos urbanos y de manejo especial. </a:t>
                      </a:r>
                      <a:r>
                        <a:rPr lang="es-MX" sz="1200" b="1" dirty="0">
                          <a:solidFill>
                            <a:srgbClr val="FF0000"/>
                          </a:solidFill>
                          <a:effectLst/>
                        </a:rPr>
                        <a:t>Conservación de las 236.40 has de vegetación de Desiertos arenosos.</a:t>
                      </a:r>
                      <a:endParaRPr lang="es-MX"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a:effectLst/>
                        </a:rPr>
                        <a:t>20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dirty="0">
                          <a:effectLst/>
                        </a:rPr>
                        <a:t>-126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lnSpc>
                          <a:spcPct val="107000"/>
                        </a:lnSpc>
                        <a:spcAft>
                          <a:spcPts val="0"/>
                        </a:spcAft>
                      </a:pPr>
                      <a:r>
                        <a:rPr lang="es-MX" sz="1200">
                          <a:effectLst/>
                        </a:rPr>
                        <a:t>77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a:effectLst/>
                        </a:rPr>
                        <a:t>16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a:effectLst/>
                        </a:rPr>
                        <a:t>19</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a:effectLst/>
                        </a:rPr>
                        <a:t>SI</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a:effectLst/>
                        </a:rPr>
                        <a:t>Aumento de superficie de VDAH</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38723317"/>
                  </a:ext>
                </a:extLst>
              </a:tr>
              <a:tr h="1208718">
                <a:tc>
                  <a:txBody>
                    <a:bodyPr/>
                    <a:lstStyle/>
                    <a:p>
                      <a:pPr algn="ctr">
                        <a:lnSpc>
                          <a:spcPct val="107000"/>
                        </a:lnSpc>
                        <a:spcAft>
                          <a:spcPts val="0"/>
                        </a:spcAft>
                      </a:pPr>
                      <a:r>
                        <a:rPr lang="es-MX" sz="2000" dirty="0">
                          <a:effectLst/>
                        </a:rPr>
                        <a:t>19</a:t>
                      </a:r>
                      <a:endParaRPr lang="es-MX"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b="1" dirty="0">
                          <a:solidFill>
                            <a:srgbClr val="FF0000"/>
                          </a:solidFill>
                          <a:effectLst/>
                        </a:rPr>
                        <a:t>Conservar las 3,356 ha de matorral de Desértico Micrófilo y Rosetófilo</a:t>
                      </a:r>
                      <a:r>
                        <a:rPr lang="es-MX" sz="1200" dirty="0">
                          <a:effectLst/>
                        </a:rPr>
                        <a:t>, para preservar la biodiversidad y servicios ambientales que estos proveen. Restauración de las zonas erosionadas y deterioradas o contaminadas, así como ordenar los aprovechamientos agrícolas y consolidar las áreas industriales.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a:effectLst/>
                        </a:rPr>
                        <a:t>60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dirty="0">
                          <a:effectLst/>
                        </a:rPr>
                        <a:t>36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dirty="0">
                          <a:effectLst/>
                        </a:rPr>
                        <a:t>-75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-166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lnSpc>
                          <a:spcPct val="107000"/>
                        </a:lnSpc>
                        <a:spcAft>
                          <a:spcPts val="0"/>
                        </a:spcAft>
                      </a:pPr>
                      <a:r>
                        <a:rPr lang="es-MX" sz="1200" dirty="0">
                          <a:effectLst/>
                        </a:rPr>
                        <a:t>136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dirty="0">
                          <a:effectLst/>
                        </a:rPr>
                        <a:t>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200" dirty="0">
                          <a:effectLst/>
                        </a:rPr>
                        <a:t>NO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dirty="0">
                          <a:effectLst/>
                        </a:rPr>
                        <a:t>Disminución de superficie de matorral</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50036009"/>
                  </a:ext>
                </a:extLst>
              </a:tr>
            </a:tbl>
          </a:graphicData>
        </a:graphic>
      </p:graphicFrame>
      <p:sp>
        <p:nvSpPr>
          <p:cNvPr id="5" name="Título 1"/>
          <p:cNvSpPr txBox="1">
            <a:spLocks/>
          </p:cNvSpPr>
          <p:nvPr/>
        </p:nvSpPr>
        <p:spPr>
          <a:xfrm>
            <a:off x="110372" y="4152248"/>
            <a:ext cx="2298633" cy="594360"/>
          </a:xfrm>
          <a:prstGeom prst="rect">
            <a:avLst/>
          </a:prstGeom>
          <a:noFill/>
          <a:ln w="2857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800" b="1" dirty="0"/>
              <a:t>Conclusiones </a:t>
            </a:r>
          </a:p>
        </p:txBody>
      </p:sp>
      <p:sp>
        <p:nvSpPr>
          <p:cNvPr id="6" name="Rectángulo 5"/>
          <p:cNvSpPr/>
          <p:nvPr/>
        </p:nvSpPr>
        <p:spPr>
          <a:xfrm>
            <a:off x="68958" y="4759993"/>
            <a:ext cx="11086722" cy="1569660"/>
          </a:xfrm>
          <a:prstGeom prst="rect">
            <a:avLst/>
          </a:prstGeom>
        </p:spPr>
        <p:txBody>
          <a:bodyPr wrap="square">
            <a:spAutoFit/>
          </a:bodyPr>
          <a:lstStyle/>
          <a:p>
            <a:r>
              <a:rPr lang="es-MX" sz="1600" b="1" dirty="0"/>
              <a:t>11 </a:t>
            </a:r>
            <a:r>
              <a:rPr lang="es-MX" sz="1600" b="1" dirty="0" err="1"/>
              <a:t>UGAs</a:t>
            </a:r>
            <a:r>
              <a:rPr lang="es-MX" sz="1600" b="1" dirty="0"/>
              <a:t> con cumplimiento de Lineamiento Ecológico.</a:t>
            </a:r>
          </a:p>
          <a:p>
            <a:r>
              <a:rPr lang="es-ES" sz="1600" b="1" dirty="0"/>
              <a:t>7 </a:t>
            </a:r>
            <a:r>
              <a:rPr lang="es-ES" sz="1600" b="1" dirty="0" err="1"/>
              <a:t>UGAs</a:t>
            </a:r>
            <a:r>
              <a:rPr lang="es-ES" sz="1600" b="1" dirty="0"/>
              <a:t> sin cumplimiento.</a:t>
            </a:r>
          </a:p>
          <a:p>
            <a:r>
              <a:rPr lang="es-ES" sz="1600" b="1" dirty="0"/>
              <a:t>1 UGA de jurisdicción municipal.</a:t>
            </a:r>
          </a:p>
          <a:p>
            <a:endParaRPr lang="es-ES" sz="1600" b="1" dirty="0"/>
          </a:p>
          <a:p>
            <a:r>
              <a:rPr lang="es-ES" sz="1600" b="1" dirty="0"/>
              <a:t>Estos resultados son considerando solo el análisis de CUS, cabe destacar que hay otros elementos del Lineamiento Ecológico que no fueron evaluados.</a:t>
            </a:r>
            <a:endParaRPr lang="es-MX" sz="1600" dirty="0"/>
          </a:p>
        </p:txBody>
      </p:sp>
    </p:spTree>
    <p:extLst>
      <p:ext uri="{BB962C8B-B14F-4D97-AF65-F5344CB8AC3E}">
        <p14:creationId xmlns:p14="http://schemas.microsoft.com/office/powerpoint/2010/main" val="4089741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4569203" y="142360"/>
            <a:ext cx="3053592" cy="594360"/>
          </a:xfrm>
          <a:noFill/>
          <a:ln w="28575">
            <a:solidFill>
              <a:schemeClr val="tx1"/>
            </a:solidFill>
          </a:ln>
        </p:spPr>
        <p:txBody>
          <a:bodyPr>
            <a:normAutofit/>
          </a:bodyPr>
          <a:lstStyle/>
          <a:p>
            <a:pPr algn="ctr"/>
            <a:r>
              <a:rPr lang="es-MX" sz="3600" dirty="0"/>
              <a:t>RESULTADOS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9050">
            <a:solidFill>
              <a:schemeClr val="tx1"/>
            </a:solidFill>
          </a:ln>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2700">
            <a:solidFill>
              <a:schemeClr val="tx1"/>
            </a:solid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9050">
            <a:solidFill>
              <a:schemeClr val="tx1"/>
            </a:solidFill>
          </a:ln>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2700">
            <a:solidFill>
              <a:schemeClr val="tx1"/>
            </a:solidFill>
          </a:ln>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9050">
            <a:solidFill>
              <a:schemeClr val="tx1"/>
            </a:solidFill>
          </a:ln>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9050">
            <a:solidFill>
              <a:schemeClr val="tx1"/>
            </a:solidFill>
          </a:ln>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2700">
            <a:solidFill>
              <a:schemeClr val="tx1"/>
            </a:solidFill>
          </a:ln>
        </p:spPr>
      </p:pic>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9050">
            <a:solidFill>
              <a:schemeClr val="tx1"/>
            </a:solidFill>
          </a:ln>
        </p:spPr>
      </p:pic>
      <p:pic>
        <p:nvPicPr>
          <p:cNvPr id="13" name="Imagen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9050">
            <a:solidFill>
              <a:schemeClr val="tx1"/>
            </a:solidFill>
          </a:ln>
        </p:spPr>
      </p:pic>
      <p:pic>
        <p:nvPicPr>
          <p:cNvPr id="14" name="Imagen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9050">
            <a:solidFill>
              <a:schemeClr val="tx1"/>
            </a:solidFill>
          </a:ln>
        </p:spPr>
      </p:pic>
      <p:pic>
        <p:nvPicPr>
          <p:cNvPr id="15" name="Imagen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8470" y="0"/>
            <a:ext cx="8875059" cy="6858000"/>
          </a:xfrm>
          <a:prstGeom prst="rect">
            <a:avLst/>
          </a:prstGeom>
          <a:ln w="19050">
            <a:solidFill>
              <a:schemeClr val="tx1"/>
            </a:solidFill>
          </a:ln>
        </p:spPr>
      </p:pic>
      <p:sp>
        <p:nvSpPr>
          <p:cNvPr id="16" name="CuadroTexto 15"/>
          <p:cNvSpPr txBox="1"/>
          <p:nvPr/>
        </p:nvSpPr>
        <p:spPr>
          <a:xfrm>
            <a:off x="3620896" y="2967335"/>
            <a:ext cx="4950206" cy="923330"/>
          </a:xfrm>
          <a:prstGeom prst="rect">
            <a:avLst/>
          </a:prstGeom>
          <a:solidFill>
            <a:schemeClr val="accent2">
              <a:lumMod val="60000"/>
              <a:lumOff val="40000"/>
            </a:schemeClr>
          </a:solidFill>
          <a:ln w="12700">
            <a:solidFill>
              <a:schemeClr val="tx1"/>
            </a:solidFill>
          </a:ln>
        </p:spPr>
        <p:txBody>
          <a:bodyPr wrap="square" rtlCol="0">
            <a:spAutoFit/>
          </a:bodyPr>
          <a:lstStyle/>
          <a:p>
            <a:pPr algn="ctr"/>
            <a:r>
              <a:rPr lang="es-MX" b="1" dirty="0"/>
              <a:t>Se identificaron 11 UGA con CUS autorizados, del cual son 32 empresas identificados que están debidamente justificados.</a:t>
            </a:r>
          </a:p>
        </p:txBody>
      </p:sp>
    </p:spTree>
    <p:extLst>
      <p:ext uri="{BB962C8B-B14F-4D97-AF65-F5344CB8AC3E}">
        <p14:creationId xmlns:p14="http://schemas.microsoft.com/office/powerpoint/2010/main" val="25856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250644" y="693260"/>
            <a:ext cx="3305387" cy="594360"/>
          </a:xfrm>
          <a:prstGeom prst="rect">
            <a:avLst/>
          </a:prstGeom>
          <a:noFill/>
          <a:ln w="28575">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t>RESULTADOS</a:t>
            </a:r>
            <a:endParaRPr lang="es-MX" sz="3200" b="1" dirty="0"/>
          </a:p>
        </p:txBody>
      </p:sp>
      <p:sp>
        <p:nvSpPr>
          <p:cNvPr id="8" name="Marcador de contenido 2"/>
          <p:cNvSpPr>
            <a:spLocks noGrp="1"/>
          </p:cNvSpPr>
          <p:nvPr>
            <p:ph idx="1"/>
          </p:nvPr>
        </p:nvSpPr>
        <p:spPr>
          <a:xfrm>
            <a:off x="1434668" y="1889091"/>
            <a:ext cx="9391889" cy="1225298"/>
          </a:xfrm>
        </p:spPr>
        <p:txBody>
          <a:bodyPr>
            <a:normAutofit/>
          </a:bodyPr>
          <a:lstStyle/>
          <a:p>
            <a:pPr algn="just"/>
            <a:r>
              <a:rPr lang="es-MX" sz="2400" dirty="0"/>
              <a:t>La UGA que registra mayor superficie de cambio es la </a:t>
            </a:r>
            <a:r>
              <a:rPr lang="es-MX" sz="2400" b="1" dirty="0"/>
              <a:t>UGA 10</a:t>
            </a:r>
            <a:r>
              <a:rPr lang="es-MX" sz="2400" dirty="0"/>
              <a:t>, seguido por la </a:t>
            </a:r>
            <a:r>
              <a:rPr lang="es-MX" sz="2400" b="1" dirty="0"/>
              <a:t>UGA 7</a:t>
            </a:r>
            <a:r>
              <a:rPr lang="es-MX" sz="2400" dirty="0"/>
              <a:t> y </a:t>
            </a:r>
            <a:r>
              <a:rPr lang="es-MX" sz="2400" b="1" dirty="0"/>
              <a:t>UGA</a:t>
            </a:r>
            <a:r>
              <a:rPr lang="es-MX" sz="2400" dirty="0"/>
              <a:t> </a:t>
            </a:r>
            <a:r>
              <a:rPr lang="es-MX" sz="2400" b="1" dirty="0"/>
              <a:t>2.</a:t>
            </a:r>
            <a:r>
              <a:rPr lang="es-MX" sz="2400" dirty="0"/>
              <a:t> Se muestra la comparativa de superficie de cambio expresado en porcentaje (</a:t>
            </a:r>
            <a:r>
              <a:rPr lang="es-MX" sz="2400" i="1" dirty="0"/>
              <a:t>%</a:t>
            </a:r>
            <a:r>
              <a:rPr lang="es-MX" sz="2400" dirty="0"/>
              <a:t>). </a:t>
            </a:r>
            <a:endParaRPr lang="es-MX" sz="2400" b="1" dirty="0"/>
          </a:p>
        </p:txBody>
      </p:sp>
      <p:graphicFrame>
        <p:nvGraphicFramePr>
          <p:cNvPr id="9" name="Tabla 8"/>
          <p:cNvGraphicFramePr>
            <a:graphicFrameLocks noGrp="1"/>
          </p:cNvGraphicFramePr>
          <p:nvPr/>
        </p:nvGraphicFramePr>
        <p:xfrm>
          <a:off x="1303870" y="3336673"/>
          <a:ext cx="9592728" cy="1548593"/>
        </p:xfrm>
        <a:graphic>
          <a:graphicData uri="http://schemas.openxmlformats.org/drawingml/2006/table">
            <a:tbl>
              <a:tblPr firstRow="1" bandRow="1">
                <a:tableStyleId>{EB344D84-9AFB-497E-A393-DC336BA19D2E}</a:tableStyleId>
              </a:tblPr>
              <a:tblGrid>
                <a:gridCol w="799394">
                  <a:extLst>
                    <a:ext uri="{9D8B030D-6E8A-4147-A177-3AD203B41FA5}">
                      <a16:colId xmlns:a16="http://schemas.microsoft.com/office/drawing/2014/main" val="20000"/>
                    </a:ext>
                  </a:extLst>
                </a:gridCol>
                <a:gridCol w="799394">
                  <a:extLst>
                    <a:ext uri="{9D8B030D-6E8A-4147-A177-3AD203B41FA5}">
                      <a16:colId xmlns:a16="http://schemas.microsoft.com/office/drawing/2014/main" val="20001"/>
                    </a:ext>
                  </a:extLst>
                </a:gridCol>
                <a:gridCol w="799394">
                  <a:extLst>
                    <a:ext uri="{9D8B030D-6E8A-4147-A177-3AD203B41FA5}">
                      <a16:colId xmlns:a16="http://schemas.microsoft.com/office/drawing/2014/main" val="20002"/>
                    </a:ext>
                  </a:extLst>
                </a:gridCol>
                <a:gridCol w="799394">
                  <a:extLst>
                    <a:ext uri="{9D8B030D-6E8A-4147-A177-3AD203B41FA5}">
                      <a16:colId xmlns:a16="http://schemas.microsoft.com/office/drawing/2014/main" val="20003"/>
                    </a:ext>
                  </a:extLst>
                </a:gridCol>
                <a:gridCol w="799394">
                  <a:extLst>
                    <a:ext uri="{9D8B030D-6E8A-4147-A177-3AD203B41FA5}">
                      <a16:colId xmlns:a16="http://schemas.microsoft.com/office/drawing/2014/main" val="20004"/>
                    </a:ext>
                  </a:extLst>
                </a:gridCol>
                <a:gridCol w="799394">
                  <a:extLst>
                    <a:ext uri="{9D8B030D-6E8A-4147-A177-3AD203B41FA5}">
                      <a16:colId xmlns:a16="http://schemas.microsoft.com/office/drawing/2014/main" val="20005"/>
                    </a:ext>
                  </a:extLst>
                </a:gridCol>
                <a:gridCol w="799394">
                  <a:extLst>
                    <a:ext uri="{9D8B030D-6E8A-4147-A177-3AD203B41FA5}">
                      <a16:colId xmlns:a16="http://schemas.microsoft.com/office/drawing/2014/main" val="20006"/>
                    </a:ext>
                  </a:extLst>
                </a:gridCol>
                <a:gridCol w="799394">
                  <a:extLst>
                    <a:ext uri="{9D8B030D-6E8A-4147-A177-3AD203B41FA5}">
                      <a16:colId xmlns:a16="http://schemas.microsoft.com/office/drawing/2014/main" val="20007"/>
                    </a:ext>
                  </a:extLst>
                </a:gridCol>
                <a:gridCol w="799394">
                  <a:extLst>
                    <a:ext uri="{9D8B030D-6E8A-4147-A177-3AD203B41FA5}">
                      <a16:colId xmlns:a16="http://schemas.microsoft.com/office/drawing/2014/main" val="20008"/>
                    </a:ext>
                  </a:extLst>
                </a:gridCol>
                <a:gridCol w="799394">
                  <a:extLst>
                    <a:ext uri="{9D8B030D-6E8A-4147-A177-3AD203B41FA5}">
                      <a16:colId xmlns:a16="http://schemas.microsoft.com/office/drawing/2014/main" val="20009"/>
                    </a:ext>
                  </a:extLst>
                </a:gridCol>
                <a:gridCol w="799394">
                  <a:extLst>
                    <a:ext uri="{9D8B030D-6E8A-4147-A177-3AD203B41FA5}">
                      <a16:colId xmlns:a16="http://schemas.microsoft.com/office/drawing/2014/main" val="20010"/>
                    </a:ext>
                  </a:extLst>
                </a:gridCol>
                <a:gridCol w="799394">
                  <a:extLst>
                    <a:ext uri="{9D8B030D-6E8A-4147-A177-3AD203B41FA5}">
                      <a16:colId xmlns:a16="http://schemas.microsoft.com/office/drawing/2014/main" val="20011"/>
                    </a:ext>
                  </a:extLst>
                </a:gridCol>
              </a:tblGrid>
              <a:tr h="491510">
                <a:tc>
                  <a:txBody>
                    <a:bodyPr/>
                    <a:lstStyle/>
                    <a:p>
                      <a:pPr algn="ctr"/>
                      <a:r>
                        <a:rPr lang="es-MX" sz="1800" dirty="0">
                          <a:solidFill>
                            <a:schemeClr val="tx1"/>
                          </a:solidFill>
                        </a:rPr>
                        <a:t>UGA </a:t>
                      </a:r>
                    </a:p>
                  </a:txBody>
                  <a:tcPr anchor="ctr"/>
                </a:tc>
                <a:tc>
                  <a:txBody>
                    <a:bodyPr/>
                    <a:lstStyle/>
                    <a:p>
                      <a:pPr algn="ctr"/>
                      <a:r>
                        <a:rPr lang="es-MX" sz="1800" dirty="0">
                          <a:solidFill>
                            <a:schemeClr val="tx1"/>
                          </a:solidFill>
                        </a:rPr>
                        <a:t>2</a:t>
                      </a:r>
                    </a:p>
                  </a:txBody>
                  <a:tcPr anchor="ctr"/>
                </a:tc>
                <a:tc>
                  <a:txBody>
                    <a:bodyPr/>
                    <a:lstStyle/>
                    <a:p>
                      <a:pPr algn="ctr"/>
                      <a:r>
                        <a:rPr lang="es-MX" sz="1800" dirty="0">
                          <a:solidFill>
                            <a:schemeClr val="tx1"/>
                          </a:solidFill>
                        </a:rPr>
                        <a:t>3</a:t>
                      </a:r>
                    </a:p>
                  </a:txBody>
                  <a:tcPr anchor="ctr"/>
                </a:tc>
                <a:tc>
                  <a:txBody>
                    <a:bodyPr/>
                    <a:lstStyle/>
                    <a:p>
                      <a:pPr algn="ctr"/>
                      <a:r>
                        <a:rPr lang="es-MX" sz="1800" dirty="0">
                          <a:solidFill>
                            <a:schemeClr val="tx1"/>
                          </a:solidFill>
                        </a:rPr>
                        <a:t>4</a:t>
                      </a:r>
                    </a:p>
                  </a:txBody>
                  <a:tcPr anchor="ctr"/>
                </a:tc>
                <a:tc>
                  <a:txBody>
                    <a:bodyPr/>
                    <a:lstStyle/>
                    <a:p>
                      <a:pPr algn="ctr"/>
                      <a:r>
                        <a:rPr lang="es-MX" sz="1800" dirty="0">
                          <a:solidFill>
                            <a:schemeClr val="tx1"/>
                          </a:solidFill>
                        </a:rPr>
                        <a:t>7</a:t>
                      </a:r>
                    </a:p>
                  </a:txBody>
                  <a:tcPr anchor="ctr"/>
                </a:tc>
                <a:tc>
                  <a:txBody>
                    <a:bodyPr/>
                    <a:lstStyle/>
                    <a:p>
                      <a:pPr algn="ctr"/>
                      <a:r>
                        <a:rPr lang="es-MX" sz="1800" dirty="0">
                          <a:solidFill>
                            <a:schemeClr val="tx1"/>
                          </a:solidFill>
                        </a:rPr>
                        <a:t>8</a:t>
                      </a:r>
                    </a:p>
                  </a:txBody>
                  <a:tcPr anchor="ctr"/>
                </a:tc>
                <a:tc>
                  <a:txBody>
                    <a:bodyPr/>
                    <a:lstStyle/>
                    <a:p>
                      <a:pPr algn="ctr"/>
                      <a:r>
                        <a:rPr lang="es-MX" sz="1800" dirty="0">
                          <a:solidFill>
                            <a:schemeClr val="tx1"/>
                          </a:solidFill>
                        </a:rPr>
                        <a:t>9</a:t>
                      </a:r>
                    </a:p>
                  </a:txBody>
                  <a:tcPr anchor="ctr"/>
                </a:tc>
                <a:tc>
                  <a:txBody>
                    <a:bodyPr/>
                    <a:lstStyle/>
                    <a:p>
                      <a:pPr algn="ctr"/>
                      <a:r>
                        <a:rPr lang="es-MX" sz="1800" dirty="0">
                          <a:solidFill>
                            <a:schemeClr val="tx1"/>
                          </a:solidFill>
                        </a:rPr>
                        <a:t>10</a:t>
                      </a:r>
                    </a:p>
                  </a:txBody>
                  <a:tcPr anchor="ctr"/>
                </a:tc>
                <a:tc>
                  <a:txBody>
                    <a:bodyPr/>
                    <a:lstStyle/>
                    <a:p>
                      <a:pPr algn="ctr"/>
                      <a:r>
                        <a:rPr lang="es-MX" sz="1800" dirty="0">
                          <a:solidFill>
                            <a:schemeClr val="tx1"/>
                          </a:solidFill>
                        </a:rPr>
                        <a:t>12</a:t>
                      </a:r>
                    </a:p>
                  </a:txBody>
                  <a:tcPr anchor="ctr"/>
                </a:tc>
                <a:tc>
                  <a:txBody>
                    <a:bodyPr/>
                    <a:lstStyle/>
                    <a:p>
                      <a:pPr algn="ctr"/>
                      <a:r>
                        <a:rPr lang="es-MX" sz="1800" dirty="0">
                          <a:solidFill>
                            <a:schemeClr val="tx1"/>
                          </a:solidFill>
                        </a:rPr>
                        <a:t>15</a:t>
                      </a:r>
                    </a:p>
                  </a:txBody>
                  <a:tcPr anchor="ctr"/>
                </a:tc>
                <a:tc>
                  <a:txBody>
                    <a:bodyPr/>
                    <a:lstStyle/>
                    <a:p>
                      <a:pPr algn="ctr"/>
                      <a:r>
                        <a:rPr lang="es-MX" sz="1800" dirty="0">
                          <a:solidFill>
                            <a:schemeClr val="tx1"/>
                          </a:solidFill>
                        </a:rPr>
                        <a:t>16</a:t>
                      </a:r>
                    </a:p>
                  </a:txBody>
                  <a:tcPr anchor="ctr"/>
                </a:tc>
                <a:tc>
                  <a:txBody>
                    <a:bodyPr/>
                    <a:lstStyle/>
                    <a:p>
                      <a:pPr algn="ctr"/>
                      <a:r>
                        <a:rPr lang="es-MX" sz="1800" dirty="0">
                          <a:solidFill>
                            <a:schemeClr val="tx1"/>
                          </a:solidFill>
                        </a:rPr>
                        <a:t>19</a:t>
                      </a:r>
                    </a:p>
                  </a:txBody>
                  <a:tcPr anchor="ctr"/>
                </a:tc>
                <a:extLst>
                  <a:ext uri="{0D108BD9-81ED-4DB2-BD59-A6C34878D82A}">
                    <a16:rowId xmlns:a16="http://schemas.microsoft.com/office/drawing/2014/main" val="10000"/>
                  </a:ext>
                </a:extLst>
              </a:tr>
              <a:tr h="565573">
                <a:tc>
                  <a:txBody>
                    <a:bodyPr/>
                    <a:lstStyle/>
                    <a:p>
                      <a:pPr algn="ctr"/>
                      <a:r>
                        <a:rPr lang="es-MX" sz="1200" dirty="0"/>
                        <a:t>CAMBIO</a:t>
                      </a:r>
                      <a:r>
                        <a:rPr lang="es-MX" sz="1200" baseline="0" dirty="0"/>
                        <a:t> (</a:t>
                      </a:r>
                      <a:r>
                        <a:rPr lang="es-MX" sz="1200" dirty="0"/>
                        <a:t>m2)</a:t>
                      </a:r>
                    </a:p>
                  </a:txBody>
                  <a:tcPr anchor="ctr"/>
                </a:tc>
                <a:tc>
                  <a:txBody>
                    <a:bodyPr/>
                    <a:lstStyle/>
                    <a:p>
                      <a:pPr algn="ctr"/>
                      <a:r>
                        <a:rPr lang="es-MX" sz="1400" dirty="0"/>
                        <a:t>764,375</a:t>
                      </a:r>
                    </a:p>
                  </a:txBody>
                  <a:tcPr anchor="ctr"/>
                </a:tc>
                <a:tc>
                  <a:txBody>
                    <a:bodyPr/>
                    <a:lstStyle/>
                    <a:p>
                      <a:pPr algn="ctr"/>
                      <a:r>
                        <a:rPr lang="es-MX" sz="1400" dirty="0"/>
                        <a:t>562,693</a:t>
                      </a:r>
                    </a:p>
                  </a:txBody>
                  <a:tcPr anchor="ctr"/>
                </a:tc>
                <a:tc>
                  <a:txBody>
                    <a:bodyPr/>
                    <a:lstStyle/>
                    <a:p>
                      <a:pPr algn="ctr"/>
                      <a:r>
                        <a:rPr lang="es-MX" sz="1400" dirty="0"/>
                        <a:t>102,709</a:t>
                      </a:r>
                    </a:p>
                  </a:txBody>
                  <a:tcPr anchor="ctr"/>
                </a:tc>
                <a:tc>
                  <a:txBody>
                    <a:bodyPr/>
                    <a:lstStyle/>
                    <a:p>
                      <a:pPr algn="ctr"/>
                      <a:r>
                        <a:rPr lang="es-MX" sz="1400" dirty="0"/>
                        <a:t>632,802</a:t>
                      </a:r>
                    </a:p>
                  </a:txBody>
                  <a:tcPr anchor="ctr"/>
                </a:tc>
                <a:tc>
                  <a:txBody>
                    <a:bodyPr/>
                    <a:lstStyle/>
                    <a:p>
                      <a:pPr algn="ctr"/>
                      <a:r>
                        <a:rPr lang="es-MX" sz="1100" dirty="0"/>
                        <a:t>2,323,972</a:t>
                      </a:r>
                    </a:p>
                  </a:txBody>
                  <a:tcPr anchor="ctr"/>
                </a:tc>
                <a:tc>
                  <a:txBody>
                    <a:bodyPr/>
                    <a:lstStyle/>
                    <a:p>
                      <a:pPr algn="ctr"/>
                      <a:r>
                        <a:rPr lang="es-MX" sz="1400" dirty="0"/>
                        <a:t>333,788</a:t>
                      </a:r>
                    </a:p>
                  </a:txBody>
                  <a:tcPr anchor="ctr"/>
                </a:tc>
                <a:tc>
                  <a:txBody>
                    <a:bodyPr/>
                    <a:lstStyle/>
                    <a:p>
                      <a:pPr algn="ctr"/>
                      <a:r>
                        <a:rPr lang="es-MX" sz="1400" dirty="0"/>
                        <a:t>915,221</a:t>
                      </a:r>
                    </a:p>
                  </a:txBody>
                  <a:tcPr anchor="ctr"/>
                </a:tc>
                <a:tc>
                  <a:txBody>
                    <a:bodyPr/>
                    <a:lstStyle/>
                    <a:p>
                      <a:pPr algn="ctr"/>
                      <a:r>
                        <a:rPr lang="es-MX" sz="1400" dirty="0"/>
                        <a:t>4,175</a:t>
                      </a:r>
                    </a:p>
                  </a:txBody>
                  <a:tcPr anchor="ctr"/>
                </a:tc>
                <a:tc>
                  <a:txBody>
                    <a:bodyPr/>
                    <a:lstStyle/>
                    <a:p>
                      <a:pPr algn="ctr"/>
                      <a:r>
                        <a:rPr lang="es-MX" sz="1400" dirty="0"/>
                        <a:t>28,095</a:t>
                      </a:r>
                    </a:p>
                  </a:txBody>
                  <a:tcPr anchor="ctr"/>
                </a:tc>
                <a:tc>
                  <a:txBody>
                    <a:bodyPr/>
                    <a:lstStyle/>
                    <a:p>
                      <a:pPr algn="ctr"/>
                      <a:r>
                        <a:rPr lang="es-MX" sz="1400" dirty="0"/>
                        <a:t>124,850</a:t>
                      </a:r>
                    </a:p>
                  </a:txBody>
                  <a:tcPr anchor="ctr"/>
                </a:tc>
                <a:tc>
                  <a:txBody>
                    <a:bodyPr/>
                    <a:lstStyle/>
                    <a:p>
                      <a:pPr algn="ctr"/>
                      <a:r>
                        <a:rPr lang="es-MX" sz="1400" dirty="0"/>
                        <a:t>635,683</a:t>
                      </a:r>
                    </a:p>
                  </a:txBody>
                  <a:tcPr anchor="ctr"/>
                </a:tc>
                <a:extLst>
                  <a:ext uri="{0D108BD9-81ED-4DB2-BD59-A6C34878D82A}">
                    <a16:rowId xmlns:a16="http://schemas.microsoft.com/office/drawing/2014/main" val="10001"/>
                  </a:ext>
                </a:extLst>
              </a:tr>
              <a:tr h="491510">
                <a:tc>
                  <a:txBody>
                    <a:bodyPr/>
                    <a:lstStyle/>
                    <a:p>
                      <a:pPr algn="ctr"/>
                      <a:r>
                        <a:rPr lang="es-MX" sz="1400" b="1" dirty="0"/>
                        <a:t>%</a:t>
                      </a:r>
                    </a:p>
                  </a:txBody>
                  <a:tcPr anchor="ctr"/>
                </a:tc>
                <a:tc>
                  <a:txBody>
                    <a:bodyPr/>
                    <a:lstStyle/>
                    <a:p>
                      <a:pPr algn="ctr"/>
                      <a:r>
                        <a:rPr lang="es-MX" sz="1400" b="1" dirty="0"/>
                        <a:t>2.96</a:t>
                      </a:r>
                    </a:p>
                  </a:txBody>
                  <a:tcPr anchor="ctr"/>
                </a:tc>
                <a:tc>
                  <a:txBody>
                    <a:bodyPr/>
                    <a:lstStyle/>
                    <a:p>
                      <a:pPr algn="ctr"/>
                      <a:r>
                        <a:rPr lang="es-MX" sz="1400" b="1" dirty="0"/>
                        <a:t>1.72</a:t>
                      </a:r>
                    </a:p>
                  </a:txBody>
                  <a:tcPr anchor="ctr"/>
                </a:tc>
                <a:tc>
                  <a:txBody>
                    <a:bodyPr/>
                    <a:lstStyle/>
                    <a:p>
                      <a:pPr algn="ctr"/>
                      <a:r>
                        <a:rPr lang="es-MX" sz="1400" b="1" dirty="0"/>
                        <a:t>0.14</a:t>
                      </a:r>
                    </a:p>
                  </a:txBody>
                  <a:tcPr anchor="ctr"/>
                </a:tc>
                <a:tc>
                  <a:txBody>
                    <a:bodyPr/>
                    <a:lstStyle/>
                    <a:p>
                      <a:pPr algn="ctr"/>
                      <a:r>
                        <a:rPr lang="es-MX" sz="1400" b="1" dirty="0"/>
                        <a:t>3.63</a:t>
                      </a:r>
                    </a:p>
                  </a:txBody>
                  <a:tcPr anchor="ctr"/>
                </a:tc>
                <a:tc>
                  <a:txBody>
                    <a:bodyPr/>
                    <a:lstStyle/>
                    <a:p>
                      <a:pPr algn="ctr"/>
                      <a:r>
                        <a:rPr lang="es-MX" sz="1400" b="1" dirty="0"/>
                        <a:t>2.81</a:t>
                      </a:r>
                    </a:p>
                  </a:txBody>
                  <a:tcPr anchor="ctr"/>
                </a:tc>
                <a:tc>
                  <a:txBody>
                    <a:bodyPr/>
                    <a:lstStyle/>
                    <a:p>
                      <a:pPr algn="ctr"/>
                      <a:r>
                        <a:rPr lang="es-MX" sz="1400" b="1" dirty="0"/>
                        <a:t>0.20</a:t>
                      </a:r>
                    </a:p>
                  </a:txBody>
                  <a:tcPr anchor="ctr"/>
                </a:tc>
                <a:tc>
                  <a:txBody>
                    <a:bodyPr/>
                    <a:lstStyle/>
                    <a:p>
                      <a:pPr algn="ctr"/>
                      <a:r>
                        <a:rPr lang="es-MX" sz="1400" b="1" dirty="0"/>
                        <a:t>4.46</a:t>
                      </a:r>
                    </a:p>
                  </a:txBody>
                  <a:tcPr anchor="ctr"/>
                </a:tc>
                <a:tc>
                  <a:txBody>
                    <a:bodyPr/>
                    <a:lstStyle/>
                    <a:p>
                      <a:pPr algn="ctr"/>
                      <a:r>
                        <a:rPr lang="es-MX" sz="1400" b="1" dirty="0"/>
                        <a:t>0.01</a:t>
                      </a:r>
                    </a:p>
                  </a:txBody>
                  <a:tcPr anchor="ctr"/>
                </a:tc>
                <a:tc>
                  <a:txBody>
                    <a:bodyPr/>
                    <a:lstStyle/>
                    <a:p>
                      <a:pPr algn="ctr"/>
                      <a:r>
                        <a:rPr lang="es-MX" sz="1400" b="1" dirty="0"/>
                        <a:t>0.07</a:t>
                      </a:r>
                    </a:p>
                  </a:txBody>
                  <a:tcPr anchor="ctr"/>
                </a:tc>
                <a:tc>
                  <a:txBody>
                    <a:bodyPr/>
                    <a:lstStyle/>
                    <a:p>
                      <a:pPr algn="ctr"/>
                      <a:r>
                        <a:rPr lang="es-MX" sz="1400" b="1" dirty="0"/>
                        <a:t>0.24</a:t>
                      </a:r>
                    </a:p>
                  </a:txBody>
                  <a:tcPr anchor="ctr"/>
                </a:tc>
                <a:tc>
                  <a:txBody>
                    <a:bodyPr/>
                    <a:lstStyle/>
                    <a:p>
                      <a:pPr algn="ctr"/>
                      <a:r>
                        <a:rPr lang="es-MX" sz="1400" b="1" dirty="0"/>
                        <a:t>1.43</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07505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82CC5E0-59EF-4908-BC47-BD6E5729C8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8296712" y="2678790"/>
            <a:ext cx="1115910" cy="750210"/>
          </a:xfrm>
          <a:prstGeom prst="rect">
            <a:avLst/>
          </a:prstGeom>
        </p:spPr>
      </p:pic>
      <p:pic>
        <p:nvPicPr>
          <p:cNvPr id="5" name="Imagen 4">
            <a:extLst>
              <a:ext uri="{FF2B5EF4-FFF2-40B4-BE49-F238E27FC236}">
                <a16:creationId xmlns:a16="http://schemas.microsoft.com/office/drawing/2014/main" id="{C28A25F0-9711-4D99-B630-03EE6D03BFF7}"/>
              </a:ext>
            </a:extLst>
          </p:cNvPr>
          <p:cNvPicPr>
            <a:picLocks noChangeAspect="1"/>
          </p:cNvPicPr>
          <p:nvPr/>
        </p:nvPicPr>
        <p:blipFill>
          <a:blip r:embed="rId3"/>
          <a:stretch>
            <a:fillRect/>
          </a:stretch>
        </p:blipFill>
        <p:spPr>
          <a:xfrm>
            <a:off x="5754821" y="2761603"/>
            <a:ext cx="1879161" cy="593886"/>
          </a:xfrm>
          <a:prstGeom prst="rect">
            <a:avLst/>
          </a:prstGeom>
        </p:spPr>
      </p:pic>
      <p:pic>
        <p:nvPicPr>
          <p:cNvPr id="6" name="Imagen 5">
            <a:extLst>
              <a:ext uri="{FF2B5EF4-FFF2-40B4-BE49-F238E27FC236}">
                <a16:creationId xmlns:a16="http://schemas.microsoft.com/office/drawing/2014/main" id="{4EB1D5EC-702E-4545-9014-B0F43A9C4B18}"/>
              </a:ext>
            </a:extLst>
          </p:cNvPr>
          <p:cNvPicPr>
            <a:picLocks noChangeAspect="1"/>
          </p:cNvPicPr>
          <p:nvPr/>
        </p:nvPicPr>
        <p:blipFill rotWithShape="1">
          <a:blip r:embed="rId4"/>
          <a:srcRect t="26208" b="29994"/>
          <a:stretch/>
        </p:blipFill>
        <p:spPr>
          <a:xfrm>
            <a:off x="2021824" y="2678790"/>
            <a:ext cx="2868958" cy="774888"/>
          </a:xfrm>
          <a:prstGeom prst="rect">
            <a:avLst/>
          </a:prstGeom>
        </p:spPr>
      </p:pic>
      <p:sp>
        <p:nvSpPr>
          <p:cNvPr id="10" name="Título 1">
            <a:extLst>
              <a:ext uri="{FF2B5EF4-FFF2-40B4-BE49-F238E27FC236}">
                <a16:creationId xmlns:a16="http://schemas.microsoft.com/office/drawing/2014/main" id="{C1B97AEC-6A3C-4097-A5E4-65FC5CA06830}"/>
              </a:ext>
            </a:extLst>
          </p:cNvPr>
          <p:cNvSpPr>
            <a:spLocks noGrp="1"/>
          </p:cNvSpPr>
          <p:nvPr>
            <p:ph type="title"/>
          </p:nvPr>
        </p:nvSpPr>
        <p:spPr>
          <a:xfrm>
            <a:off x="3301041" y="4685251"/>
            <a:ext cx="5192784" cy="1409350"/>
          </a:xfrm>
          <a:noFill/>
          <a:ln w="28575">
            <a:noFill/>
          </a:ln>
        </p:spPr>
        <p:txBody>
          <a:bodyPr>
            <a:noAutofit/>
          </a:bodyPr>
          <a:lstStyle/>
          <a:p>
            <a:pPr algn="ctr"/>
            <a:r>
              <a:rPr lang="es-MX" sz="1800" b="1" dirty="0">
                <a:latin typeface="+mn-lt"/>
              </a:rPr>
              <a:t>Gracias</a:t>
            </a:r>
            <a:br>
              <a:rPr lang="es-MX" sz="1800" b="1" dirty="0">
                <a:latin typeface="+mn-lt"/>
              </a:rPr>
            </a:br>
            <a:br>
              <a:rPr lang="es-MX" sz="1800" b="1" dirty="0">
                <a:latin typeface="+mn-lt"/>
              </a:rPr>
            </a:br>
            <a:br>
              <a:rPr lang="es-MX" sz="1800" b="1" dirty="0">
                <a:latin typeface="+mn-lt"/>
              </a:rPr>
            </a:br>
            <a:br>
              <a:rPr lang="es-MX" sz="1800" b="1" dirty="0">
                <a:latin typeface="+mn-lt"/>
              </a:rPr>
            </a:br>
            <a:r>
              <a:rPr lang="es-MX" sz="1800" b="1" dirty="0">
                <a:latin typeface="+mn-lt"/>
              </a:rPr>
              <a:t>Dirección de Ecología y Medio Ambiente</a:t>
            </a:r>
          </a:p>
        </p:txBody>
      </p:sp>
    </p:spTree>
    <p:extLst>
      <p:ext uri="{BB962C8B-B14F-4D97-AF65-F5344CB8AC3E}">
        <p14:creationId xmlns:p14="http://schemas.microsoft.com/office/powerpoint/2010/main" val="1698885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686189" y="2004726"/>
            <a:ext cx="5230720" cy="4294474"/>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s-MX" sz="1700" b="1" dirty="0">
                <a:solidFill>
                  <a:schemeClr val="tx1"/>
                </a:solidFill>
              </a:rPr>
              <a:t>¿Qué es el CUS (Cambio de Uso de Suelo)?</a:t>
            </a:r>
          </a:p>
          <a:p>
            <a:pPr algn="just"/>
            <a:r>
              <a:rPr lang="es-MX" sz="1700" dirty="0">
                <a:solidFill>
                  <a:schemeClr val="tx1"/>
                </a:solidFill>
              </a:rPr>
              <a:t>De acuerdo al glosario de la Secretaria de Medio Ambiente y Recursos Naturales (SEMARNAT), define el cambio de uso de suelo (CUS) como “la remoción total o parcial de la vegetación en terrenos forestales, para destinarlos a actividades no forestales.”</a:t>
            </a:r>
          </a:p>
          <a:p>
            <a:pPr algn="ctr"/>
            <a:r>
              <a:rPr lang="es-MX" sz="1700" b="1" dirty="0">
                <a:solidFill>
                  <a:schemeClr val="tx1"/>
                </a:solidFill>
              </a:rPr>
              <a:t>¿Qué es el Ordenamiento Ecológico?</a:t>
            </a:r>
          </a:p>
          <a:p>
            <a:pPr algn="just"/>
            <a:r>
              <a:rPr lang="es-MX" sz="1700" dirty="0">
                <a:solidFill>
                  <a:schemeClr val="tx1"/>
                </a:solidFill>
              </a:rPr>
              <a:t>De acuerdo al Articulo 2, Fracción XXIV de la Ley General del Equilibrio Ecológico y Protección al Ambiente (LGEEPA) define el Ordenamiento Ecológico como “El instrumento de política ambiental cuyo objeto es regular o inducir el uso del suelo y las actividades productivas, con el fin de lograr la protección del medio ambiente y la preservación y el aprovechamiento sustentable de los recursos naturales”.</a:t>
            </a:r>
          </a:p>
          <a:p>
            <a:pPr marL="0" indent="0" algn="just">
              <a:buNone/>
            </a:pPr>
            <a:endParaRPr lang="es-MX" sz="1700" dirty="0">
              <a:solidFill>
                <a:schemeClr val="tx1"/>
              </a:solidFill>
            </a:endParaRPr>
          </a:p>
        </p:txBody>
      </p:sp>
      <p:sp>
        <p:nvSpPr>
          <p:cNvPr id="8" name="CuadroTexto 7">
            <a:extLst>
              <a:ext uri="{FF2B5EF4-FFF2-40B4-BE49-F238E27FC236}">
                <a16:creationId xmlns:a16="http://schemas.microsoft.com/office/drawing/2014/main" id="{6BA3DCC1-773E-40E5-8248-FF1F3352BA2C}"/>
              </a:ext>
            </a:extLst>
          </p:cNvPr>
          <p:cNvSpPr txBox="1"/>
          <p:nvPr/>
        </p:nvSpPr>
        <p:spPr>
          <a:xfrm>
            <a:off x="897698" y="1332850"/>
            <a:ext cx="5013805" cy="584775"/>
          </a:xfrm>
          <a:prstGeom prst="rect">
            <a:avLst/>
          </a:prstGeom>
          <a:noFill/>
          <a:ln w="12700">
            <a:noFill/>
          </a:ln>
        </p:spPr>
        <p:txBody>
          <a:bodyPr wrap="square" rtlCol="0">
            <a:spAutoFit/>
          </a:bodyPr>
          <a:lstStyle/>
          <a:p>
            <a:pPr algn="ctr"/>
            <a:r>
              <a:rPr lang="es-MX" sz="3200" b="1" dirty="0"/>
              <a:t>INTRODUCCIÓN</a:t>
            </a:r>
          </a:p>
        </p:txBody>
      </p:sp>
      <p:pic>
        <p:nvPicPr>
          <p:cNvPr id="9" name="Picture 2" descr="▷Todo Sobre el Cambio De Uso de Suelo en CDMX - IK">
            <a:extLst>
              <a:ext uri="{FF2B5EF4-FFF2-40B4-BE49-F238E27FC236}">
                <a16:creationId xmlns:a16="http://schemas.microsoft.com/office/drawing/2014/main" id="{435D979E-348C-424C-B2E9-E439FD977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56"/>
          <a:stretch/>
        </p:blipFill>
        <p:spPr bwMode="auto">
          <a:xfrm>
            <a:off x="6280498" y="1838682"/>
            <a:ext cx="5148104" cy="339442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4"/>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5"/>
          <a:srcRect t="26208" b="29994"/>
          <a:stretch/>
        </p:blipFill>
        <p:spPr>
          <a:xfrm>
            <a:off x="897699" y="470861"/>
            <a:ext cx="2868958" cy="774888"/>
          </a:xfrm>
          <a:prstGeom prst="rect">
            <a:avLst/>
          </a:prstGeom>
        </p:spPr>
      </p:pic>
    </p:spTree>
    <p:extLst>
      <p:ext uri="{BB962C8B-B14F-4D97-AF65-F5344CB8AC3E}">
        <p14:creationId xmlns:p14="http://schemas.microsoft.com/office/powerpoint/2010/main" val="342708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3839" y="265313"/>
            <a:ext cx="11167533" cy="444651"/>
          </a:xfrm>
          <a:solidFill>
            <a:schemeClr val="bg1">
              <a:lumMod val="85000"/>
            </a:schemeClr>
          </a:solidFill>
          <a:ln w="28575">
            <a:noFill/>
          </a:ln>
        </p:spPr>
        <p:txBody>
          <a:bodyPr>
            <a:normAutofit fontScale="90000"/>
          </a:bodyPr>
          <a:lstStyle/>
          <a:p>
            <a:pPr algn="ctr"/>
            <a:r>
              <a:rPr lang="es-MX" sz="2400" b="1" dirty="0">
                <a:latin typeface="+mn-lt"/>
              </a:rPr>
              <a:t>METODOLOGÍA PARA EL ANALISIS DE LOS CUS EN EL CONTEXTO DEL ORDENAMIENTO ECOLÓGICO</a:t>
            </a:r>
          </a:p>
        </p:txBody>
      </p:sp>
      <p:pic>
        <p:nvPicPr>
          <p:cNvPr id="7" name="Imagen 6"/>
          <p:cNvPicPr preferRelativeResize="0">
            <a:picLocks noChangeAspect="1"/>
          </p:cNvPicPr>
          <p:nvPr/>
        </p:nvPicPr>
        <p:blipFill>
          <a:blip r:embed="rId2"/>
          <a:stretch>
            <a:fillRect/>
          </a:stretch>
        </p:blipFill>
        <p:spPr>
          <a:xfrm>
            <a:off x="7353466" y="3667829"/>
            <a:ext cx="3962335" cy="2983222"/>
          </a:xfrm>
          <a:prstGeom prst="rect">
            <a:avLst/>
          </a:prstGeom>
          <a:ln w="12700">
            <a:solidFill>
              <a:schemeClr val="tx1"/>
            </a:solidFill>
          </a:ln>
        </p:spPr>
      </p:pic>
      <p:sp>
        <p:nvSpPr>
          <p:cNvPr id="8" name="CuadroTexto 7"/>
          <p:cNvSpPr txBox="1"/>
          <p:nvPr/>
        </p:nvSpPr>
        <p:spPr>
          <a:xfrm>
            <a:off x="8534240" y="3379842"/>
            <a:ext cx="1911927" cy="369332"/>
          </a:xfrm>
          <a:prstGeom prst="rect">
            <a:avLst/>
          </a:prstGeom>
          <a:noFill/>
        </p:spPr>
        <p:txBody>
          <a:bodyPr wrap="square" rtlCol="0">
            <a:spAutoFit/>
          </a:bodyPr>
          <a:lstStyle/>
          <a:p>
            <a:pPr algn="ctr"/>
            <a:r>
              <a:rPr lang="es-MX" b="1" i="1" dirty="0"/>
              <a:t>LANDSAT 8</a:t>
            </a:r>
          </a:p>
        </p:txBody>
      </p:sp>
      <p:pic>
        <p:nvPicPr>
          <p:cNvPr id="1026" name="Picture 2" descr="Supplemental Tools - USGS EarthExplor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406" y="3483163"/>
            <a:ext cx="4728822" cy="2983222"/>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475367" y="1654644"/>
            <a:ext cx="2512729" cy="369332"/>
          </a:xfrm>
          <a:prstGeom prst="rect">
            <a:avLst/>
          </a:prstGeom>
          <a:noFill/>
        </p:spPr>
        <p:txBody>
          <a:bodyPr wrap="square" rtlCol="0">
            <a:spAutoFit/>
          </a:bodyPr>
          <a:lstStyle/>
          <a:p>
            <a:pPr algn="ctr"/>
            <a:r>
              <a:rPr lang="es-MX" b="1" dirty="0"/>
              <a:t>IMÁGENES SATELITALES</a:t>
            </a:r>
          </a:p>
        </p:txBody>
      </p:sp>
      <p:cxnSp>
        <p:nvCxnSpPr>
          <p:cNvPr id="16" name="Conector recto 15"/>
          <p:cNvCxnSpPr/>
          <p:nvPr/>
        </p:nvCxnSpPr>
        <p:spPr>
          <a:xfrm>
            <a:off x="2988096" y="1045044"/>
            <a:ext cx="0" cy="1583292"/>
          </a:xfrm>
          <a:prstGeom prst="line">
            <a:avLst/>
          </a:prstGeom>
          <a:ln w="28575"/>
        </p:spPr>
        <p:style>
          <a:lnRef idx="3">
            <a:schemeClr val="dk1"/>
          </a:lnRef>
          <a:fillRef idx="0">
            <a:schemeClr val="dk1"/>
          </a:fillRef>
          <a:effectRef idx="2">
            <a:schemeClr val="dk1"/>
          </a:effectRef>
          <a:fontRef idx="minor">
            <a:schemeClr val="tx1"/>
          </a:fontRef>
        </p:style>
      </p:cxnSp>
      <p:cxnSp>
        <p:nvCxnSpPr>
          <p:cNvPr id="18" name="Conector recto de flecha 17"/>
          <p:cNvCxnSpPr/>
          <p:nvPr/>
        </p:nvCxnSpPr>
        <p:spPr>
          <a:xfrm>
            <a:off x="2988096" y="1045044"/>
            <a:ext cx="1036320"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20" name="Conector recto de flecha 19"/>
          <p:cNvCxnSpPr/>
          <p:nvPr/>
        </p:nvCxnSpPr>
        <p:spPr>
          <a:xfrm>
            <a:off x="2988096" y="2628336"/>
            <a:ext cx="1036320"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22" name="CuadroTexto 21"/>
          <p:cNvSpPr txBox="1"/>
          <p:nvPr/>
        </p:nvSpPr>
        <p:spPr>
          <a:xfrm>
            <a:off x="3913519" y="860378"/>
            <a:ext cx="2021613" cy="369332"/>
          </a:xfrm>
          <a:prstGeom prst="rect">
            <a:avLst/>
          </a:prstGeom>
          <a:noFill/>
        </p:spPr>
        <p:txBody>
          <a:bodyPr wrap="square" rtlCol="0">
            <a:spAutoFit/>
          </a:bodyPr>
          <a:lstStyle/>
          <a:p>
            <a:pPr algn="ctr"/>
            <a:r>
              <a:rPr lang="es-MX" b="1" dirty="0"/>
              <a:t>OCTUBRE, 2014</a:t>
            </a:r>
          </a:p>
        </p:txBody>
      </p:sp>
      <p:sp>
        <p:nvSpPr>
          <p:cNvPr id="23" name="CuadroTexto 22"/>
          <p:cNvSpPr txBox="1"/>
          <p:nvPr/>
        </p:nvSpPr>
        <p:spPr>
          <a:xfrm>
            <a:off x="3913519" y="2443670"/>
            <a:ext cx="2021614" cy="369332"/>
          </a:xfrm>
          <a:prstGeom prst="rect">
            <a:avLst/>
          </a:prstGeom>
          <a:noFill/>
        </p:spPr>
        <p:txBody>
          <a:bodyPr wrap="square" rtlCol="0">
            <a:spAutoFit/>
          </a:bodyPr>
          <a:lstStyle/>
          <a:p>
            <a:pPr algn="ctr"/>
            <a:r>
              <a:rPr lang="es-MX" b="1" dirty="0"/>
              <a:t>OCTUBRE, 2019</a:t>
            </a:r>
          </a:p>
        </p:txBody>
      </p:sp>
      <p:graphicFrame>
        <p:nvGraphicFramePr>
          <p:cNvPr id="24" name="Tabla 23"/>
          <p:cNvGraphicFramePr>
            <a:graphicFrameLocks noGrp="1"/>
          </p:cNvGraphicFramePr>
          <p:nvPr>
            <p:extLst>
              <p:ext uri="{D42A27DB-BD31-4B8C-83A1-F6EECF244321}">
                <p14:modId xmlns:p14="http://schemas.microsoft.com/office/powerpoint/2010/main" val="4046465615"/>
              </p:ext>
            </p:extLst>
          </p:nvPr>
        </p:nvGraphicFramePr>
        <p:xfrm>
          <a:off x="6589545" y="975261"/>
          <a:ext cx="3892188" cy="1653075"/>
        </p:xfrm>
        <a:graphic>
          <a:graphicData uri="http://schemas.openxmlformats.org/drawingml/2006/table">
            <a:tbl>
              <a:tblPr firstRow="1" bandRow="1">
                <a:tableStyleId>{0505E3EF-67EA-436B-97B2-0124C06EBD24}</a:tableStyleId>
              </a:tblPr>
              <a:tblGrid>
                <a:gridCol w="3248722">
                  <a:extLst>
                    <a:ext uri="{9D8B030D-6E8A-4147-A177-3AD203B41FA5}">
                      <a16:colId xmlns:a16="http://schemas.microsoft.com/office/drawing/2014/main" val="20000"/>
                    </a:ext>
                  </a:extLst>
                </a:gridCol>
                <a:gridCol w="643466">
                  <a:extLst>
                    <a:ext uri="{9D8B030D-6E8A-4147-A177-3AD203B41FA5}">
                      <a16:colId xmlns:a16="http://schemas.microsoft.com/office/drawing/2014/main" val="20001"/>
                    </a:ext>
                  </a:extLst>
                </a:gridCol>
              </a:tblGrid>
              <a:tr h="265833">
                <a:tc>
                  <a:txBody>
                    <a:bodyPr/>
                    <a:lstStyle/>
                    <a:p>
                      <a:r>
                        <a:rPr lang="es-MX" sz="1100" b="1" dirty="0"/>
                        <a:t>Asentamientos humanos</a:t>
                      </a:r>
                    </a:p>
                  </a:txBody>
                  <a:tcPr/>
                </a:tc>
                <a:tc>
                  <a:txBody>
                    <a:bodyPr/>
                    <a:lstStyle/>
                    <a:p>
                      <a:pPr algn="ctr"/>
                      <a:r>
                        <a:rPr lang="es-MX" sz="1100" b="1" dirty="0"/>
                        <a:t>AH</a:t>
                      </a:r>
                    </a:p>
                  </a:txBody>
                  <a:tcPr/>
                </a:tc>
                <a:extLst>
                  <a:ext uri="{0D108BD9-81ED-4DB2-BD59-A6C34878D82A}">
                    <a16:rowId xmlns:a16="http://schemas.microsoft.com/office/drawing/2014/main" val="10000"/>
                  </a:ext>
                </a:extLst>
              </a:tr>
              <a:tr h="289694">
                <a:tc>
                  <a:txBody>
                    <a:bodyPr/>
                    <a:lstStyle/>
                    <a:p>
                      <a:r>
                        <a:rPr lang="es-MX" sz="1100" b="1" dirty="0"/>
                        <a:t>Agricultura </a:t>
                      </a:r>
                    </a:p>
                  </a:txBody>
                  <a:tcPr/>
                </a:tc>
                <a:tc>
                  <a:txBody>
                    <a:bodyPr/>
                    <a:lstStyle/>
                    <a:p>
                      <a:pPr algn="ctr"/>
                      <a:r>
                        <a:rPr lang="es-MX" sz="1100" b="1" dirty="0"/>
                        <a:t>A</a:t>
                      </a:r>
                    </a:p>
                  </a:txBody>
                  <a:tcPr/>
                </a:tc>
                <a:extLst>
                  <a:ext uri="{0D108BD9-81ED-4DB2-BD59-A6C34878D82A}">
                    <a16:rowId xmlns:a16="http://schemas.microsoft.com/office/drawing/2014/main" val="10001"/>
                  </a:ext>
                </a:extLst>
              </a:tr>
              <a:tr h="289694">
                <a:tc>
                  <a:txBody>
                    <a:bodyPr/>
                    <a:lstStyle/>
                    <a:p>
                      <a:r>
                        <a:rPr lang="es-MX" sz="1100" b="1" dirty="0"/>
                        <a:t>Matorral xerófilo</a:t>
                      </a:r>
                    </a:p>
                  </a:txBody>
                  <a:tcPr/>
                </a:tc>
                <a:tc>
                  <a:txBody>
                    <a:bodyPr/>
                    <a:lstStyle/>
                    <a:p>
                      <a:pPr algn="ctr"/>
                      <a:r>
                        <a:rPr lang="es-MX" sz="1100" b="1" dirty="0"/>
                        <a:t>MX</a:t>
                      </a:r>
                    </a:p>
                  </a:txBody>
                  <a:tcPr/>
                </a:tc>
                <a:extLst>
                  <a:ext uri="{0D108BD9-81ED-4DB2-BD59-A6C34878D82A}">
                    <a16:rowId xmlns:a16="http://schemas.microsoft.com/office/drawing/2014/main" val="10002"/>
                  </a:ext>
                </a:extLst>
              </a:tr>
              <a:tr h="248632">
                <a:tc>
                  <a:txBody>
                    <a:bodyPr/>
                    <a:lstStyle/>
                    <a:p>
                      <a:r>
                        <a:rPr lang="es-MX" sz="1100" b="1" dirty="0"/>
                        <a:t>Vegetación</a:t>
                      </a:r>
                      <a:r>
                        <a:rPr lang="es-MX" sz="1100" b="1" baseline="0" dirty="0"/>
                        <a:t> de desiertos arenosos y halófila </a:t>
                      </a:r>
                      <a:endParaRPr lang="es-MX" sz="1100" b="1" dirty="0"/>
                    </a:p>
                  </a:txBody>
                  <a:tcPr/>
                </a:tc>
                <a:tc>
                  <a:txBody>
                    <a:bodyPr/>
                    <a:lstStyle/>
                    <a:p>
                      <a:pPr algn="ctr"/>
                      <a:r>
                        <a:rPr lang="es-MX" sz="1100" b="1" dirty="0"/>
                        <a:t>VDAH</a:t>
                      </a:r>
                    </a:p>
                  </a:txBody>
                  <a:tcPr/>
                </a:tc>
                <a:extLst>
                  <a:ext uri="{0D108BD9-81ED-4DB2-BD59-A6C34878D82A}">
                    <a16:rowId xmlns:a16="http://schemas.microsoft.com/office/drawing/2014/main" val="10003"/>
                  </a:ext>
                </a:extLst>
              </a:tr>
              <a:tr h="228332">
                <a:tc>
                  <a:txBody>
                    <a:bodyPr/>
                    <a:lstStyle/>
                    <a:p>
                      <a:r>
                        <a:rPr lang="es-MX" sz="1100" b="1" dirty="0"/>
                        <a:t>Matorral xerófilo en montaña</a:t>
                      </a:r>
                    </a:p>
                  </a:txBody>
                  <a:tcPr/>
                </a:tc>
                <a:tc>
                  <a:txBody>
                    <a:bodyPr/>
                    <a:lstStyle/>
                    <a:p>
                      <a:pPr algn="ctr"/>
                      <a:r>
                        <a:rPr lang="es-MX" sz="1100" b="1" dirty="0"/>
                        <a:t>MXM</a:t>
                      </a:r>
                    </a:p>
                  </a:txBody>
                  <a:tcPr/>
                </a:tc>
                <a:extLst>
                  <a:ext uri="{0D108BD9-81ED-4DB2-BD59-A6C34878D82A}">
                    <a16:rowId xmlns:a16="http://schemas.microsoft.com/office/drawing/2014/main" val="10004"/>
                  </a:ext>
                </a:extLst>
              </a:tr>
              <a:tr h="289694">
                <a:tc>
                  <a:txBody>
                    <a:bodyPr/>
                    <a:lstStyle/>
                    <a:p>
                      <a:r>
                        <a:rPr lang="es-MX" sz="1100" b="1" dirty="0"/>
                        <a:t>Vegetación en</a:t>
                      </a:r>
                      <a:r>
                        <a:rPr lang="es-MX" sz="1100" b="1" baseline="0" dirty="0"/>
                        <a:t> estado de recuperación</a:t>
                      </a:r>
                      <a:endParaRPr lang="es-MX" sz="1100" b="1" dirty="0"/>
                    </a:p>
                  </a:txBody>
                  <a:tcPr/>
                </a:tc>
                <a:tc>
                  <a:txBody>
                    <a:bodyPr/>
                    <a:lstStyle/>
                    <a:p>
                      <a:pPr algn="ctr"/>
                      <a:r>
                        <a:rPr lang="es-MX" sz="1100" b="1" dirty="0"/>
                        <a:t>VER</a:t>
                      </a:r>
                    </a:p>
                  </a:txBody>
                  <a:tcPr/>
                </a:tc>
                <a:extLst>
                  <a:ext uri="{0D108BD9-81ED-4DB2-BD59-A6C34878D82A}">
                    <a16:rowId xmlns:a16="http://schemas.microsoft.com/office/drawing/2014/main" val="10005"/>
                  </a:ext>
                </a:extLst>
              </a:tr>
            </a:tbl>
          </a:graphicData>
        </a:graphic>
      </p:graphicFrame>
      <p:sp>
        <p:nvSpPr>
          <p:cNvPr id="3" name="CuadroTexto 2"/>
          <p:cNvSpPr txBox="1"/>
          <p:nvPr/>
        </p:nvSpPr>
        <p:spPr>
          <a:xfrm>
            <a:off x="1223327" y="2963417"/>
            <a:ext cx="9328555" cy="369332"/>
          </a:xfrm>
          <a:prstGeom prst="rect">
            <a:avLst/>
          </a:prstGeom>
          <a:solidFill>
            <a:schemeClr val="bg1">
              <a:lumMod val="85000"/>
            </a:schemeClr>
          </a:solidFill>
          <a:ln w="19050">
            <a:solidFill>
              <a:schemeClr val="tx1"/>
            </a:solidFill>
          </a:ln>
        </p:spPr>
        <p:txBody>
          <a:bodyPr wrap="square" rtlCol="0">
            <a:spAutoFit/>
          </a:bodyPr>
          <a:lstStyle/>
          <a:p>
            <a:r>
              <a:rPr lang="es-MX" b="1" dirty="0"/>
              <a:t>Tasa de cambio </a:t>
            </a:r>
            <a:r>
              <a:rPr lang="es-MX" dirty="0"/>
              <a:t>= (Valor de cambio / Valor total ) x 100 = superficie de cambio en porcentaje (%)</a:t>
            </a:r>
          </a:p>
        </p:txBody>
      </p:sp>
    </p:spTree>
    <p:extLst>
      <p:ext uri="{BB962C8B-B14F-4D97-AF65-F5344CB8AC3E}">
        <p14:creationId xmlns:p14="http://schemas.microsoft.com/office/powerpoint/2010/main" val="267272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06240" y="250031"/>
            <a:ext cx="3779520" cy="740569"/>
          </a:xfrm>
          <a:solidFill>
            <a:srgbClr val="00B050"/>
          </a:solidFill>
          <a:ln w="28575">
            <a:solidFill>
              <a:schemeClr val="tx1"/>
            </a:solidFill>
          </a:ln>
        </p:spPr>
        <p:txBody>
          <a:bodyPr/>
          <a:lstStyle/>
          <a:p>
            <a:pPr algn="ctr"/>
            <a:r>
              <a:rPr lang="es-MX" b="1" dirty="0"/>
              <a:t>RESULTADOS</a:t>
            </a:r>
          </a:p>
        </p:txBody>
      </p:sp>
      <p:sp>
        <p:nvSpPr>
          <p:cNvPr id="7" name="CuadroTexto 6"/>
          <p:cNvSpPr txBox="1"/>
          <p:nvPr/>
        </p:nvSpPr>
        <p:spPr>
          <a:xfrm>
            <a:off x="3147060" y="1641191"/>
            <a:ext cx="5897880" cy="830997"/>
          </a:xfrm>
          <a:prstGeom prst="rect">
            <a:avLst/>
          </a:prstGeom>
          <a:noFill/>
        </p:spPr>
        <p:txBody>
          <a:bodyPr wrap="square" rtlCol="0">
            <a:spAutoFit/>
          </a:bodyPr>
          <a:lstStyle/>
          <a:p>
            <a:pPr algn="ctr"/>
            <a:r>
              <a:rPr lang="es-MX" sz="4800" b="1" dirty="0"/>
              <a:t>OCTUBRE, 2014</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846" y="0"/>
            <a:ext cx="8875059" cy="6858000"/>
          </a:xfrm>
          <a:prstGeom prst="rect">
            <a:avLst/>
          </a:prstGeom>
          <a:ln w="19050">
            <a:solidFill>
              <a:schemeClr val="tx1"/>
            </a:solidFill>
          </a:ln>
        </p:spPr>
      </p:pic>
      <p:graphicFrame>
        <p:nvGraphicFramePr>
          <p:cNvPr id="8" name="Tabla 7"/>
          <p:cNvGraphicFramePr>
            <a:graphicFrameLocks noGrp="1"/>
          </p:cNvGraphicFramePr>
          <p:nvPr>
            <p:extLst>
              <p:ext uri="{D42A27DB-BD31-4B8C-83A1-F6EECF244321}">
                <p14:modId xmlns:p14="http://schemas.microsoft.com/office/powerpoint/2010/main" val="2110616058"/>
              </p:ext>
            </p:extLst>
          </p:nvPr>
        </p:nvGraphicFramePr>
        <p:xfrm>
          <a:off x="7250937" y="3733323"/>
          <a:ext cx="4838701" cy="2874646"/>
        </p:xfrm>
        <a:graphic>
          <a:graphicData uri="http://schemas.openxmlformats.org/drawingml/2006/table">
            <a:tbl>
              <a:tblPr firstRow="1" bandRow="1">
                <a:tableStyleId>{0505E3EF-67EA-436B-97B2-0124C06EBD24}</a:tableStyleId>
              </a:tblPr>
              <a:tblGrid>
                <a:gridCol w="2653665">
                  <a:extLst>
                    <a:ext uri="{9D8B030D-6E8A-4147-A177-3AD203B41FA5}">
                      <a16:colId xmlns:a16="http://schemas.microsoft.com/office/drawing/2014/main" val="20000"/>
                    </a:ext>
                  </a:extLst>
                </a:gridCol>
                <a:gridCol w="2185036">
                  <a:extLst>
                    <a:ext uri="{9D8B030D-6E8A-4147-A177-3AD203B41FA5}">
                      <a16:colId xmlns:a16="http://schemas.microsoft.com/office/drawing/2014/main" val="20001"/>
                    </a:ext>
                  </a:extLst>
                </a:gridCol>
              </a:tblGrid>
              <a:tr h="370840">
                <a:tc>
                  <a:txBody>
                    <a:bodyPr/>
                    <a:lstStyle/>
                    <a:p>
                      <a:pPr algn="ctr"/>
                      <a:r>
                        <a:rPr lang="es-MX" sz="1600" dirty="0"/>
                        <a:t>Cobertura </a:t>
                      </a:r>
                    </a:p>
                  </a:txBody>
                  <a:tcPr/>
                </a:tc>
                <a:tc>
                  <a:txBody>
                    <a:bodyPr/>
                    <a:lstStyle/>
                    <a:p>
                      <a:pPr algn="ctr"/>
                      <a:r>
                        <a:rPr lang="es-MX" sz="1600" dirty="0"/>
                        <a:t>Superficie (hectáreas)</a:t>
                      </a:r>
                    </a:p>
                  </a:txBody>
                  <a:tcPr/>
                </a:tc>
                <a:extLst>
                  <a:ext uri="{0D108BD9-81ED-4DB2-BD59-A6C34878D82A}">
                    <a16:rowId xmlns:a16="http://schemas.microsoft.com/office/drawing/2014/main" val="10000"/>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Asentamientos</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humanos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0" dirty="0">
                          <a:effectLst/>
                          <a:latin typeface="Calibri" panose="020F0502020204030204" pitchFamily="34" charset="0"/>
                          <a:ea typeface="Calibri" panose="020F0502020204030204" pitchFamily="34" charset="0"/>
                          <a:cs typeface="Calibri" panose="020F0502020204030204" pitchFamily="34" charset="0"/>
                        </a:rPr>
                        <a:t>11,428</a:t>
                      </a:r>
                      <a:endParaRPr lang="es-MX"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Agricultura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Calibri" panose="020F0502020204030204" pitchFamily="34" charset="0"/>
                          <a:ea typeface="Calibri" panose="020F0502020204030204" pitchFamily="34" charset="0"/>
                          <a:cs typeface="Calibri" panose="020F0502020204030204" pitchFamily="34" charset="0"/>
                        </a:rPr>
                        <a:t>34,367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Matorral</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xerófilo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Calibri" panose="020F0502020204030204" pitchFamily="34" charset="0"/>
                          <a:ea typeface="Calibri" panose="020F0502020204030204" pitchFamily="34" charset="0"/>
                          <a:cs typeface="Calibri" panose="020F0502020204030204" pitchFamily="34" charset="0"/>
                        </a:rPr>
                        <a:t>17,967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Vegetación</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de desiertos arenosos y halófila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Calibri" panose="020F0502020204030204" pitchFamily="34" charset="0"/>
                          <a:ea typeface="Calibri" panose="020F0502020204030204" pitchFamily="34" charset="0"/>
                          <a:cs typeface="Calibri" panose="020F0502020204030204" pitchFamily="34" charset="0"/>
                        </a:rPr>
                        <a:t>9,464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Matorral</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xerófilo de montaña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Calibri" panose="020F0502020204030204" pitchFamily="34" charset="0"/>
                          <a:ea typeface="Calibri" panose="020F0502020204030204" pitchFamily="34" charset="0"/>
                          <a:cs typeface="Calibri" panose="020F0502020204030204" pitchFamily="34" charset="0"/>
                        </a:rPr>
                        <a:t>2,806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Vegetación</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en estado de recuperación</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dirty="0">
                          <a:effectLst/>
                          <a:latin typeface="Calibri" panose="020F0502020204030204" pitchFamily="34" charset="0"/>
                          <a:ea typeface="Calibri" panose="020F0502020204030204" pitchFamily="34" charset="0"/>
                          <a:cs typeface="Calibri" panose="020F0502020204030204" pitchFamily="34" charset="0"/>
                        </a:rPr>
                        <a:t>8,177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62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4206240" y="250031"/>
            <a:ext cx="3779520" cy="740569"/>
          </a:xfrm>
          <a:solidFill>
            <a:srgbClr val="00B050"/>
          </a:solidFill>
          <a:ln w="28575">
            <a:solidFill>
              <a:schemeClr val="tx1"/>
            </a:solidFill>
          </a:ln>
        </p:spPr>
        <p:txBody>
          <a:bodyPr/>
          <a:lstStyle/>
          <a:p>
            <a:pPr algn="ctr"/>
            <a:r>
              <a:rPr lang="es-MX" b="1" dirty="0"/>
              <a:t>RESULTADOS</a:t>
            </a:r>
          </a:p>
        </p:txBody>
      </p:sp>
      <p:sp>
        <p:nvSpPr>
          <p:cNvPr id="8" name="CuadroTexto 7"/>
          <p:cNvSpPr txBox="1"/>
          <p:nvPr/>
        </p:nvSpPr>
        <p:spPr>
          <a:xfrm>
            <a:off x="3147060" y="1641191"/>
            <a:ext cx="5897880" cy="830997"/>
          </a:xfrm>
          <a:prstGeom prst="rect">
            <a:avLst/>
          </a:prstGeom>
          <a:noFill/>
        </p:spPr>
        <p:txBody>
          <a:bodyPr wrap="square" rtlCol="0">
            <a:spAutoFit/>
          </a:bodyPr>
          <a:lstStyle/>
          <a:p>
            <a:pPr algn="ctr"/>
            <a:r>
              <a:rPr lang="es-MX" sz="4800" b="1" dirty="0"/>
              <a:t>OCTUBRE, 2019</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0" y="0"/>
            <a:ext cx="8875059" cy="6858000"/>
          </a:xfrm>
          <a:prstGeom prst="rect">
            <a:avLst/>
          </a:prstGeom>
          <a:ln w="19050">
            <a:solidFill>
              <a:schemeClr val="tx1"/>
            </a:solidFill>
          </a:ln>
        </p:spPr>
      </p:pic>
      <p:graphicFrame>
        <p:nvGraphicFramePr>
          <p:cNvPr id="9" name="Tabla 8"/>
          <p:cNvGraphicFramePr>
            <a:graphicFrameLocks noGrp="1"/>
          </p:cNvGraphicFramePr>
          <p:nvPr>
            <p:extLst>
              <p:ext uri="{D42A27DB-BD31-4B8C-83A1-F6EECF244321}">
                <p14:modId xmlns:p14="http://schemas.microsoft.com/office/powerpoint/2010/main" val="1347242787"/>
              </p:ext>
            </p:extLst>
          </p:nvPr>
        </p:nvGraphicFramePr>
        <p:xfrm>
          <a:off x="7214271" y="3733323"/>
          <a:ext cx="4693856" cy="2874646"/>
        </p:xfrm>
        <a:graphic>
          <a:graphicData uri="http://schemas.openxmlformats.org/drawingml/2006/table">
            <a:tbl>
              <a:tblPr firstRow="1" bandRow="1">
                <a:tableStyleId>{0505E3EF-67EA-436B-97B2-0124C06EBD24}</a:tableStyleId>
              </a:tblPr>
              <a:tblGrid>
                <a:gridCol w="2666999">
                  <a:extLst>
                    <a:ext uri="{9D8B030D-6E8A-4147-A177-3AD203B41FA5}">
                      <a16:colId xmlns:a16="http://schemas.microsoft.com/office/drawing/2014/main" val="20000"/>
                    </a:ext>
                  </a:extLst>
                </a:gridCol>
                <a:gridCol w="2026857">
                  <a:extLst>
                    <a:ext uri="{9D8B030D-6E8A-4147-A177-3AD203B41FA5}">
                      <a16:colId xmlns:a16="http://schemas.microsoft.com/office/drawing/2014/main" val="20001"/>
                    </a:ext>
                  </a:extLst>
                </a:gridCol>
              </a:tblGrid>
              <a:tr h="370840">
                <a:tc>
                  <a:txBody>
                    <a:bodyPr/>
                    <a:lstStyle/>
                    <a:p>
                      <a:pPr algn="ctr"/>
                      <a:r>
                        <a:rPr lang="es-MX" sz="1600" dirty="0"/>
                        <a:t>Cobertura </a:t>
                      </a:r>
                    </a:p>
                  </a:txBody>
                  <a:tcPr/>
                </a:tc>
                <a:tc>
                  <a:txBody>
                    <a:bodyPr/>
                    <a:lstStyle/>
                    <a:p>
                      <a:pPr algn="ctr"/>
                      <a:r>
                        <a:rPr lang="es-MX" sz="1600" dirty="0"/>
                        <a:t>Superficie (hectáreas)</a:t>
                      </a:r>
                    </a:p>
                  </a:txBody>
                  <a:tcPr/>
                </a:tc>
                <a:extLst>
                  <a:ext uri="{0D108BD9-81ED-4DB2-BD59-A6C34878D82A}">
                    <a16:rowId xmlns:a16="http://schemas.microsoft.com/office/drawing/2014/main" val="10000"/>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Asentamientos</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humanos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0" dirty="0">
                          <a:effectLst/>
                          <a:latin typeface="Calibri" panose="020F0502020204030204" pitchFamily="34" charset="0"/>
                          <a:ea typeface="Calibri" panose="020F0502020204030204" pitchFamily="34" charset="0"/>
                          <a:cs typeface="Calibri" panose="020F0502020204030204" pitchFamily="34" charset="0"/>
                        </a:rPr>
                        <a:t>12,506</a:t>
                      </a:r>
                      <a:endParaRPr lang="es-MX"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Agricultura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0" dirty="0">
                          <a:effectLst/>
                          <a:latin typeface="Calibri" panose="020F0502020204030204" pitchFamily="34" charset="0"/>
                          <a:ea typeface="Calibri" panose="020F0502020204030204" pitchFamily="34" charset="0"/>
                          <a:cs typeface="Calibri" panose="020F0502020204030204" pitchFamily="34" charset="0"/>
                        </a:rPr>
                        <a:t>30,715</a:t>
                      </a:r>
                      <a:endParaRPr lang="es-MX"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Matorral</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xerófilo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0" dirty="0">
                          <a:effectLst/>
                          <a:latin typeface="Calibri" panose="020F0502020204030204" pitchFamily="34" charset="0"/>
                          <a:ea typeface="Calibri" panose="020F0502020204030204" pitchFamily="34" charset="0"/>
                          <a:cs typeface="Calibri" panose="020F0502020204030204" pitchFamily="34" charset="0"/>
                        </a:rPr>
                        <a:t>18,018</a:t>
                      </a:r>
                      <a:endParaRPr lang="es-MX"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Vegetación</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de desiertos arenosos y halófila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0" dirty="0">
                          <a:effectLst/>
                          <a:latin typeface="Calibri" panose="020F0502020204030204" pitchFamily="34" charset="0"/>
                          <a:ea typeface="Calibri" panose="020F0502020204030204" pitchFamily="34" charset="0"/>
                          <a:cs typeface="Calibri" panose="020F0502020204030204" pitchFamily="34" charset="0"/>
                        </a:rPr>
                        <a:t>8,860</a:t>
                      </a:r>
                      <a:endParaRPr lang="es-MX"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Matorral</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xerófilo de montaña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0" dirty="0">
                          <a:effectLst/>
                          <a:latin typeface="Calibri" panose="020F0502020204030204" pitchFamily="34" charset="0"/>
                          <a:ea typeface="Calibri" panose="020F0502020204030204" pitchFamily="34" charset="0"/>
                          <a:cs typeface="Calibri" panose="020F0502020204030204" pitchFamily="34" charset="0"/>
                        </a:rPr>
                        <a:t>3,638</a:t>
                      </a:r>
                      <a:endParaRPr lang="es-MX"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0840">
                <a:tc>
                  <a:txBody>
                    <a:bodyPr/>
                    <a:lstStyle/>
                    <a:p>
                      <a:pPr algn="ctr">
                        <a:lnSpc>
                          <a:spcPct val="107000"/>
                        </a:lnSpc>
                        <a:spcAft>
                          <a:spcPts val="0"/>
                        </a:spcAft>
                      </a:pPr>
                      <a:r>
                        <a:rPr lang="es-ES" sz="1600" b="1" dirty="0">
                          <a:effectLst/>
                          <a:latin typeface="Calibri" panose="020F0502020204030204" pitchFamily="34" charset="0"/>
                          <a:ea typeface="Calibri" panose="020F0502020204030204" pitchFamily="34" charset="0"/>
                          <a:cs typeface="Calibri" panose="020F0502020204030204" pitchFamily="34" charset="0"/>
                        </a:rPr>
                        <a:t>Vegetación</a:t>
                      </a:r>
                      <a:r>
                        <a:rPr lang="es-ES" sz="1600" b="1" baseline="0" dirty="0">
                          <a:effectLst/>
                          <a:latin typeface="Calibri" panose="020F0502020204030204" pitchFamily="34" charset="0"/>
                          <a:ea typeface="Calibri" panose="020F0502020204030204" pitchFamily="34" charset="0"/>
                          <a:cs typeface="Calibri" panose="020F0502020204030204" pitchFamily="34" charset="0"/>
                        </a:rPr>
                        <a:t> en estado de recuperación</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0" dirty="0">
                          <a:effectLst/>
                          <a:latin typeface="Calibri" panose="020F0502020204030204" pitchFamily="34" charset="0"/>
                          <a:ea typeface="Calibri" panose="020F0502020204030204" pitchFamily="34" charset="0"/>
                          <a:cs typeface="Calibri" panose="020F0502020204030204" pitchFamily="34" charset="0"/>
                        </a:rPr>
                        <a:t>10,473</a:t>
                      </a:r>
                      <a:endParaRPr lang="es-MX"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026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615815" y="834904"/>
            <a:ext cx="3305387" cy="594360"/>
          </a:xfrm>
          <a:noFill/>
          <a:ln w="28575">
            <a:solidFill>
              <a:schemeClr val="tx1"/>
            </a:solidFill>
          </a:ln>
        </p:spPr>
        <p:txBody>
          <a:bodyPr>
            <a:normAutofit/>
          </a:bodyPr>
          <a:lstStyle/>
          <a:p>
            <a:pPr algn="ctr"/>
            <a:r>
              <a:rPr lang="es-MX" sz="3600" b="1" dirty="0"/>
              <a:t>RESULTADOS</a:t>
            </a:r>
          </a:p>
        </p:txBody>
      </p:sp>
      <p:sp>
        <p:nvSpPr>
          <p:cNvPr id="15" name="Marcador de contenido 2">
            <a:extLst>
              <a:ext uri="{FF2B5EF4-FFF2-40B4-BE49-F238E27FC236}">
                <a16:creationId xmlns:a16="http://schemas.microsoft.com/office/drawing/2014/main" id="{1A9605F9-4D77-4EA9-8357-2F8A6D735A7F}"/>
              </a:ext>
            </a:extLst>
          </p:cNvPr>
          <p:cNvSpPr>
            <a:spLocks noGrp="1"/>
          </p:cNvSpPr>
          <p:nvPr>
            <p:ph idx="1"/>
          </p:nvPr>
        </p:nvSpPr>
        <p:spPr>
          <a:xfrm>
            <a:off x="302549" y="1534438"/>
            <a:ext cx="3931920" cy="4038600"/>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ln>
        </p:spPr>
        <p:txBody>
          <a:bodyPr>
            <a:normAutofit fontScale="77500" lnSpcReduction="20000"/>
          </a:bodyPr>
          <a:lstStyle/>
          <a:p>
            <a:pPr marL="0" indent="0" algn="just">
              <a:lnSpc>
                <a:spcPct val="150000"/>
              </a:lnSpc>
              <a:buNone/>
            </a:pPr>
            <a:r>
              <a:rPr lang="es-MX" sz="2400" b="1" dirty="0">
                <a:solidFill>
                  <a:schemeClr val="tx1"/>
                </a:solidFill>
              </a:rPr>
              <a:t>Tipos de cobertura por Unidad de Gestión Ambiental (UGA) en </a:t>
            </a:r>
            <a:r>
              <a:rPr lang="es-MX" sz="2400" b="1" dirty="0"/>
              <a:t>octubre de 2014</a:t>
            </a:r>
            <a:r>
              <a:rPr lang="es-MX" sz="2400" b="1" dirty="0">
                <a:solidFill>
                  <a:schemeClr val="tx1"/>
                </a:solidFill>
              </a:rPr>
              <a:t>. </a:t>
            </a:r>
          </a:p>
          <a:p>
            <a:pPr marL="0" indent="0" algn="ctr">
              <a:lnSpc>
                <a:spcPct val="150000"/>
              </a:lnSpc>
              <a:buNone/>
            </a:pPr>
            <a:r>
              <a:rPr lang="es-MX" sz="2400" b="1" dirty="0">
                <a:solidFill>
                  <a:schemeClr val="tx1"/>
                </a:solidFill>
              </a:rPr>
              <a:t>POLÍTICA AMBIENTAL</a:t>
            </a:r>
          </a:p>
          <a:p>
            <a:pPr algn="just">
              <a:lnSpc>
                <a:spcPct val="150000"/>
              </a:lnSpc>
            </a:pPr>
            <a:r>
              <a:rPr lang="es-MX" sz="2400" b="1" dirty="0">
                <a:solidFill>
                  <a:schemeClr val="bg1">
                    <a:lumMod val="65000"/>
                  </a:schemeClr>
                </a:solidFill>
              </a:rPr>
              <a:t>Aprovechamiento</a:t>
            </a:r>
            <a:r>
              <a:rPr lang="es-MX" sz="2400" b="1" dirty="0">
                <a:solidFill>
                  <a:schemeClr val="bg1">
                    <a:lumMod val="50000"/>
                  </a:schemeClr>
                </a:solidFill>
              </a:rPr>
              <a:t> </a:t>
            </a:r>
          </a:p>
          <a:p>
            <a:pPr algn="just">
              <a:lnSpc>
                <a:spcPct val="150000"/>
              </a:lnSpc>
            </a:pPr>
            <a:r>
              <a:rPr lang="es-MX" sz="2400" b="1" dirty="0">
                <a:solidFill>
                  <a:schemeClr val="accent5">
                    <a:lumMod val="60000"/>
                    <a:lumOff val="40000"/>
                  </a:schemeClr>
                </a:solidFill>
              </a:rPr>
              <a:t>Conservación</a:t>
            </a:r>
          </a:p>
          <a:p>
            <a:pPr algn="just">
              <a:lnSpc>
                <a:spcPct val="150000"/>
              </a:lnSpc>
            </a:pPr>
            <a:r>
              <a:rPr lang="es-MX" sz="2400" b="1" dirty="0">
                <a:solidFill>
                  <a:schemeClr val="accent6">
                    <a:lumMod val="50000"/>
                  </a:schemeClr>
                </a:solidFill>
              </a:rPr>
              <a:t>Protección</a:t>
            </a:r>
          </a:p>
          <a:p>
            <a:pPr algn="just">
              <a:lnSpc>
                <a:spcPct val="150000"/>
              </a:lnSpc>
            </a:pPr>
            <a:r>
              <a:rPr lang="es-MX" sz="2400" b="1" dirty="0">
                <a:solidFill>
                  <a:schemeClr val="accent2">
                    <a:lumMod val="75000"/>
                  </a:schemeClr>
                </a:solidFill>
              </a:rPr>
              <a:t>Restauración</a:t>
            </a:r>
          </a:p>
        </p:txBody>
      </p:sp>
      <p:graphicFrame>
        <p:nvGraphicFramePr>
          <p:cNvPr id="17" name="Tabla 16">
            <a:extLst>
              <a:ext uri="{FF2B5EF4-FFF2-40B4-BE49-F238E27FC236}">
                <a16:creationId xmlns:a16="http://schemas.microsoft.com/office/drawing/2014/main" id="{4536B1A5-8F2F-48F0-BCBF-686F325CBA4D}"/>
              </a:ext>
            </a:extLst>
          </p:cNvPr>
          <p:cNvGraphicFramePr>
            <a:graphicFrameLocks noGrp="1"/>
          </p:cNvGraphicFramePr>
          <p:nvPr>
            <p:extLst>
              <p:ext uri="{D42A27DB-BD31-4B8C-83A1-F6EECF244321}">
                <p14:modId xmlns:p14="http://schemas.microsoft.com/office/powerpoint/2010/main" val="2774114005"/>
              </p:ext>
            </p:extLst>
          </p:nvPr>
        </p:nvGraphicFramePr>
        <p:xfrm>
          <a:off x="4326747" y="1152898"/>
          <a:ext cx="7354951" cy="5084003"/>
        </p:xfrm>
        <a:graphic>
          <a:graphicData uri="http://schemas.openxmlformats.org/drawingml/2006/table">
            <a:tbl>
              <a:tblPr firstRow="1" firstCol="1" bandRow="1">
                <a:tableStyleId>{22838BEF-8BB2-4498-84A7-C5851F593DF1}</a:tableStyleId>
              </a:tblPr>
              <a:tblGrid>
                <a:gridCol w="1194401">
                  <a:extLst>
                    <a:ext uri="{9D8B030D-6E8A-4147-A177-3AD203B41FA5}">
                      <a16:colId xmlns:a16="http://schemas.microsoft.com/office/drawing/2014/main" val="1067179723"/>
                    </a:ext>
                  </a:extLst>
                </a:gridCol>
                <a:gridCol w="1102724">
                  <a:extLst>
                    <a:ext uri="{9D8B030D-6E8A-4147-A177-3AD203B41FA5}">
                      <a16:colId xmlns:a16="http://schemas.microsoft.com/office/drawing/2014/main" val="1147329592"/>
                    </a:ext>
                  </a:extLst>
                </a:gridCol>
                <a:gridCol w="1015371">
                  <a:extLst>
                    <a:ext uri="{9D8B030D-6E8A-4147-A177-3AD203B41FA5}">
                      <a16:colId xmlns:a16="http://schemas.microsoft.com/office/drawing/2014/main" val="3801469545"/>
                    </a:ext>
                  </a:extLst>
                </a:gridCol>
                <a:gridCol w="1045641">
                  <a:extLst>
                    <a:ext uri="{9D8B030D-6E8A-4147-A177-3AD203B41FA5}">
                      <a16:colId xmlns:a16="http://schemas.microsoft.com/office/drawing/2014/main" val="3602750995"/>
                    </a:ext>
                  </a:extLst>
                </a:gridCol>
                <a:gridCol w="1128670">
                  <a:extLst>
                    <a:ext uri="{9D8B030D-6E8A-4147-A177-3AD203B41FA5}">
                      <a16:colId xmlns:a16="http://schemas.microsoft.com/office/drawing/2014/main" val="1407452794"/>
                    </a:ext>
                  </a:extLst>
                </a:gridCol>
                <a:gridCol w="934072">
                  <a:extLst>
                    <a:ext uri="{9D8B030D-6E8A-4147-A177-3AD203B41FA5}">
                      <a16:colId xmlns:a16="http://schemas.microsoft.com/office/drawing/2014/main" val="3013932046"/>
                    </a:ext>
                  </a:extLst>
                </a:gridCol>
                <a:gridCol w="934072">
                  <a:extLst>
                    <a:ext uri="{9D8B030D-6E8A-4147-A177-3AD203B41FA5}">
                      <a16:colId xmlns:a16="http://schemas.microsoft.com/office/drawing/2014/main" val="3789889722"/>
                    </a:ext>
                  </a:extLst>
                </a:gridCol>
              </a:tblGrid>
              <a:tr h="254458">
                <a:tc>
                  <a:txBody>
                    <a:bodyPr/>
                    <a:lstStyle/>
                    <a:p>
                      <a:pPr algn="ctr">
                        <a:lnSpc>
                          <a:spcPct val="107000"/>
                        </a:lnSpc>
                        <a:spcAft>
                          <a:spcPts val="800"/>
                        </a:spcAft>
                      </a:pPr>
                      <a:r>
                        <a:rPr lang="es-ES" sz="1600" dirty="0">
                          <a:effectLst/>
                        </a:rPr>
                        <a:t>UGA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solidFill>
                            <a:srgbClr val="00B050"/>
                          </a:solidFill>
                          <a:effectLst/>
                        </a:rPr>
                        <a:t>AH</a:t>
                      </a:r>
                      <a:endParaRPr lang="es-MX"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solidFill>
                            <a:srgbClr val="00B050"/>
                          </a:solidFill>
                          <a:effectLst/>
                        </a:rPr>
                        <a:t>A</a:t>
                      </a:r>
                      <a:endParaRPr lang="es-MX"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solidFill>
                            <a:srgbClr val="00B050"/>
                          </a:solidFill>
                          <a:effectLst/>
                        </a:rPr>
                        <a:t>MX </a:t>
                      </a:r>
                      <a:endParaRPr lang="es-MX"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solidFill>
                            <a:srgbClr val="00B050"/>
                          </a:solidFill>
                          <a:effectLst/>
                        </a:rPr>
                        <a:t>VDAH</a:t>
                      </a:r>
                      <a:endParaRPr lang="es-MX"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solidFill>
                            <a:srgbClr val="00B050"/>
                          </a:solidFill>
                          <a:effectLst/>
                        </a:rPr>
                        <a:t>MXM</a:t>
                      </a:r>
                      <a:endParaRPr lang="es-MX"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solidFill>
                            <a:srgbClr val="00B050"/>
                          </a:solidFill>
                          <a:effectLst/>
                        </a:rPr>
                        <a:t>VER</a:t>
                      </a:r>
                      <a:endParaRPr lang="es-MX"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2178543"/>
                  </a:ext>
                </a:extLst>
              </a:tr>
              <a:tr h="254458">
                <a:tc>
                  <a:txBody>
                    <a:bodyPr/>
                    <a:lstStyle/>
                    <a:p>
                      <a:pPr algn="ctr">
                        <a:lnSpc>
                          <a:spcPct val="107000"/>
                        </a:lnSpc>
                        <a:spcAft>
                          <a:spcPts val="800"/>
                        </a:spcAft>
                      </a:pPr>
                      <a:r>
                        <a:rPr lang="es-ES" sz="1600" dirty="0">
                          <a:solidFill>
                            <a:schemeClr val="bg1">
                              <a:lumMod val="85000"/>
                            </a:schemeClr>
                          </a:solidFill>
                          <a:effectLst/>
                        </a:rPr>
                        <a:t>1</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49</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67</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92</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13</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1</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17</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3238912476"/>
                  </a:ext>
                </a:extLst>
              </a:tr>
              <a:tr h="254458">
                <a:tc>
                  <a:txBody>
                    <a:bodyPr/>
                    <a:lstStyle/>
                    <a:p>
                      <a:pPr algn="ctr">
                        <a:lnSpc>
                          <a:spcPct val="107000"/>
                        </a:lnSpc>
                        <a:spcAft>
                          <a:spcPts val="800"/>
                        </a:spcAft>
                      </a:pPr>
                      <a:r>
                        <a:rPr lang="es-ES" sz="1600" dirty="0">
                          <a:solidFill>
                            <a:schemeClr val="bg1">
                              <a:lumMod val="85000"/>
                            </a:schemeClr>
                          </a:solidFill>
                          <a:effectLst/>
                        </a:rPr>
                        <a:t>2</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269</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205</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258</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15</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2,074</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89</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2443549178"/>
                  </a:ext>
                </a:extLst>
              </a:tr>
              <a:tr h="254458">
                <a:tc>
                  <a:txBody>
                    <a:bodyPr/>
                    <a:lstStyle/>
                    <a:p>
                      <a:pPr algn="ctr">
                        <a:lnSpc>
                          <a:spcPct val="107000"/>
                        </a:lnSpc>
                        <a:spcAft>
                          <a:spcPts val="800"/>
                        </a:spcAft>
                      </a:pPr>
                      <a:r>
                        <a:rPr lang="es-ES" sz="1600" dirty="0">
                          <a:effectLst/>
                        </a:rPr>
                        <a:t>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430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1,528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622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133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539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2641147662"/>
                  </a:ext>
                </a:extLst>
              </a:tr>
              <a:tr h="254458">
                <a:tc>
                  <a:txBody>
                    <a:bodyPr/>
                    <a:lstStyle/>
                    <a:p>
                      <a:pPr algn="ctr">
                        <a:lnSpc>
                          <a:spcPct val="107000"/>
                        </a:lnSpc>
                        <a:spcAft>
                          <a:spcPts val="800"/>
                        </a:spcAft>
                      </a:pPr>
                      <a:r>
                        <a:rPr lang="es-ES" sz="1600">
                          <a:effectLst/>
                        </a:rPr>
                        <a:t>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916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4,578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557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90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92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924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3585751148"/>
                  </a:ext>
                </a:extLst>
              </a:tr>
              <a:tr h="254458">
                <a:tc>
                  <a:txBody>
                    <a:bodyPr/>
                    <a:lstStyle/>
                    <a:p>
                      <a:pPr algn="ctr">
                        <a:lnSpc>
                          <a:spcPct val="107000"/>
                        </a:lnSpc>
                        <a:spcAft>
                          <a:spcPts val="800"/>
                        </a:spcAft>
                      </a:pPr>
                      <a:r>
                        <a:rPr lang="es-ES" sz="1600">
                          <a:effectLst/>
                        </a:rPr>
                        <a:t>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315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1,490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1,698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533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190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4158781811"/>
                  </a:ext>
                </a:extLst>
              </a:tr>
              <a:tr h="254458">
                <a:tc>
                  <a:txBody>
                    <a:bodyPr/>
                    <a:lstStyle/>
                    <a:p>
                      <a:pPr algn="ctr">
                        <a:lnSpc>
                          <a:spcPct val="107000"/>
                        </a:lnSpc>
                        <a:spcAft>
                          <a:spcPts val="800"/>
                        </a:spcAft>
                      </a:pPr>
                      <a:r>
                        <a:rPr lang="es-ES" sz="1600" dirty="0">
                          <a:effectLst/>
                        </a:rPr>
                        <a:t>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674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2,269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4,654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5,511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47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345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418290518"/>
                  </a:ext>
                </a:extLst>
              </a:tr>
              <a:tr h="254458">
                <a:tc>
                  <a:txBody>
                    <a:bodyPr/>
                    <a:lstStyle/>
                    <a:p>
                      <a:pPr algn="ctr">
                        <a:lnSpc>
                          <a:spcPct val="107000"/>
                        </a:lnSpc>
                        <a:spcAft>
                          <a:spcPts val="800"/>
                        </a:spcAft>
                      </a:pPr>
                      <a:r>
                        <a:rPr lang="es-ES" sz="1600" dirty="0">
                          <a:effectLst/>
                        </a:rPr>
                        <a:t>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170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843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447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119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134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4203853809"/>
                  </a:ext>
                </a:extLst>
              </a:tr>
              <a:tr h="254458">
                <a:tc>
                  <a:txBody>
                    <a:bodyPr/>
                    <a:lstStyle/>
                    <a:p>
                      <a:pPr algn="ctr">
                        <a:lnSpc>
                          <a:spcPct val="107000"/>
                        </a:lnSpc>
                        <a:spcAft>
                          <a:spcPts val="800"/>
                        </a:spcAft>
                      </a:pPr>
                      <a:r>
                        <a:rPr lang="es-ES" sz="1600" dirty="0">
                          <a:effectLst/>
                        </a:rPr>
                        <a:t>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723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4,110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1,366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756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1,283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02974903"/>
                  </a:ext>
                </a:extLst>
              </a:tr>
              <a:tr h="254458">
                <a:tc>
                  <a:txBody>
                    <a:bodyPr/>
                    <a:lstStyle/>
                    <a:p>
                      <a:pPr algn="ctr">
                        <a:lnSpc>
                          <a:spcPct val="107000"/>
                        </a:lnSpc>
                        <a:spcAft>
                          <a:spcPts val="800"/>
                        </a:spcAft>
                      </a:pPr>
                      <a:r>
                        <a:rPr lang="es-ES" sz="1600">
                          <a:effectLst/>
                        </a:rPr>
                        <a:t>9</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1,061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9,730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4,138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621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153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417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891405351"/>
                  </a:ext>
                </a:extLst>
              </a:tr>
              <a:tr h="254458">
                <a:tc>
                  <a:txBody>
                    <a:bodyPr/>
                    <a:lstStyle/>
                    <a:p>
                      <a:pPr algn="ctr">
                        <a:lnSpc>
                          <a:spcPct val="107000"/>
                        </a:lnSpc>
                        <a:spcAft>
                          <a:spcPts val="800"/>
                        </a:spcAft>
                      </a:pPr>
                      <a:r>
                        <a:rPr lang="es-ES" sz="1600" dirty="0">
                          <a:effectLst/>
                        </a:rPr>
                        <a:t>10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336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801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534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59</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45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4010320305"/>
                  </a:ext>
                </a:extLst>
              </a:tr>
              <a:tr h="254458">
                <a:tc>
                  <a:txBody>
                    <a:bodyPr/>
                    <a:lstStyle/>
                    <a:p>
                      <a:pPr algn="ctr">
                        <a:lnSpc>
                          <a:spcPct val="107000"/>
                        </a:lnSpc>
                        <a:spcAft>
                          <a:spcPts val="800"/>
                        </a:spcAft>
                      </a:pPr>
                      <a:r>
                        <a:rPr lang="es-ES" sz="1600" dirty="0">
                          <a:effectLst/>
                        </a:rPr>
                        <a:t>11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70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775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165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47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72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3800586153"/>
                  </a:ext>
                </a:extLst>
              </a:tr>
              <a:tr h="254458">
                <a:tc>
                  <a:txBody>
                    <a:bodyPr/>
                    <a:lstStyle/>
                    <a:p>
                      <a:pPr algn="ctr">
                        <a:lnSpc>
                          <a:spcPct val="107000"/>
                        </a:lnSpc>
                        <a:spcAft>
                          <a:spcPts val="800"/>
                        </a:spcAft>
                      </a:pPr>
                      <a:r>
                        <a:rPr lang="es-ES" sz="1600" dirty="0">
                          <a:effectLst/>
                        </a:rPr>
                        <a:t>12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642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2,004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511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373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547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424052553"/>
                  </a:ext>
                </a:extLst>
              </a:tr>
              <a:tr h="254458">
                <a:tc>
                  <a:txBody>
                    <a:bodyPr/>
                    <a:lstStyle/>
                    <a:p>
                      <a:pPr algn="ctr">
                        <a:lnSpc>
                          <a:spcPct val="107000"/>
                        </a:lnSpc>
                        <a:spcAft>
                          <a:spcPts val="800"/>
                        </a:spcAft>
                      </a:pPr>
                      <a:r>
                        <a:rPr lang="es-ES" sz="1600" dirty="0">
                          <a:effectLst/>
                        </a:rPr>
                        <a:t>13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177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784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127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772894200"/>
                  </a:ext>
                </a:extLst>
              </a:tr>
              <a:tr h="254458">
                <a:tc>
                  <a:txBody>
                    <a:bodyPr/>
                    <a:lstStyle/>
                    <a:p>
                      <a:pPr algn="ctr">
                        <a:lnSpc>
                          <a:spcPct val="107000"/>
                        </a:lnSpc>
                        <a:spcAft>
                          <a:spcPts val="800"/>
                        </a:spcAft>
                      </a:pPr>
                      <a:r>
                        <a:rPr lang="es-ES" sz="1600" dirty="0">
                          <a:solidFill>
                            <a:schemeClr val="bg1">
                              <a:lumMod val="85000"/>
                            </a:schemeClr>
                          </a:solidFill>
                          <a:effectLst/>
                        </a:rPr>
                        <a:t>14</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88</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544</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766</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588</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9</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69</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3275665520"/>
                  </a:ext>
                </a:extLst>
              </a:tr>
              <a:tr h="254458">
                <a:tc>
                  <a:txBody>
                    <a:bodyPr/>
                    <a:lstStyle/>
                    <a:p>
                      <a:pPr algn="ctr">
                        <a:lnSpc>
                          <a:spcPct val="107000"/>
                        </a:lnSpc>
                        <a:spcAft>
                          <a:spcPts val="800"/>
                        </a:spcAft>
                      </a:pPr>
                      <a:r>
                        <a:rPr lang="es-ES" sz="1600" dirty="0">
                          <a:effectLst/>
                        </a:rPr>
                        <a:t>15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523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2,569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288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860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3681044211"/>
                  </a:ext>
                </a:extLst>
              </a:tr>
              <a:tr h="254458">
                <a:tc>
                  <a:txBody>
                    <a:bodyPr/>
                    <a:lstStyle/>
                    <a:p>
                      <a:pPr algn="ctr">
                        <a:lnSpc>
                          <a:spcPct val="107000"/>
                        </a:lnSpc>
                        <a:spcAft>
                          <a:spcPts val="800"/>
                        </a:spcAft>
                      </a:pPr>
                      <a:r>
                        <a:rPr lang="es-ES" sz="1600">
                          <a:effectLst/>
                        </a:rPr>
                        <a:t>16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4,072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325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493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68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121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2224254465"/>
                  </a:ext>
                </a:extLst>
              </a:tr>
              <a:tr h="254458">
                <a:tc>
                  <a:txBody>
                    <a:bodyPr/>
                    <a:lstStyle/>
                    <a:p>
                      <a:pPr algn="ctr">
                        <a:lnSpc>
                          <a:spcPct val="107000"/>
                        </a:lnSpc>
                        <a:spcAft>
                          <a:spcPts val="800"/>
                        </a:spcAft>
                      </a:pPr>
                      <a:r>
                        <a:rPr lang="es-ES" sz="1600" dirty="0">
                          <a:solidFill>
                            <a:schemeClr val="bg1">
                              <a:lumMod val="85000"/>
                            </a:schemeClr>
                          </a:solidFill>
                          <a:effectLst/>
                        </a:rPr>
                        <a:t>17</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39</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60</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a:solidFill>
                            <a:schemeClr val="bg1">
                              <a:lumMod val="85000"/>
                            </a:schemeClr>
                          </a:solidFill>
                          <a:effectLst/>
                        </a:rPr>
                        <a:t>125</a:t>
                      </a:r>
                      <a:endParaRPr lang="es-MX" sz="160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a:solidFill>
                            <a:schemeClr val="bg1">
                              <a:lumMod val="85000"/>
                            </a:schemeClr>
                          </a:solidFill>
                          <a:effectLst/>
                        </a:rPr>
                        <a:t>25</a:t>
                      </a:r>
                      <a:endParaRPr lang="es-MX" sz="160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26</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48</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1246812059"/>
                  </a:ext>
                </a:extLst>
              </a:tr>
              <a:tr h="96781">
                <a:tc>
                  <a:txBody>
                    <a:bodyPr/>
                    <a:lstStyle/>
                    <a:p>
                      <a:pPr algn="ctr">
                        <a:lnSpc>
                          <a:spcPct val="107000"/>
                        </a:lnSpc>
                        <a:spcAft>
                          <a:spcPts val="800"/>
                        </a:spcAft>
                      </a:pPr>
                      <a:r>
                        <a:rPr lang="es-ES" sz="1600" dirty="0">
                          <a:effectLst/>
                        </a:rPr>
                        <a:t>18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322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896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344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213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208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3405329834"/>
                  </a:ext>
                </a:extLst>
              </a:tr>
              <a:tr h="254458">
                <a:tc>
                  <a:txBody>
                    <a:bodyPr/>
                    <a:lstStyle/>
                    <a:p>
                      <a:pPr algn="ctr">
                        <a:lnSpc>
                          <a:spcPct val="107000"/>
                        </a:lnSpc>
                        <a:spcAft>
                          <a:spcPts val="800"/>
                        </a:spcAft>
                      </a:pPr>
                      <a:r>
                        <a:rPr lang="es-ES" sz="1600" dirty="0">
                          <a:effectLst/>
                        </a:rPr>
                        <a:t>19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458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428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581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232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106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2,234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466321507"/>
                  </a:ext>
                </a:extLst>
              </a:tr>
            </a:tbl>
          </a:graphicData>
        </a:graphic>
      </p:graphicFrame>
      <p:sp>
        <p:nvSpPr>
          <p:cNvPr id="18" name="CuadroTexto 17">
            <a:extLst>
              <a:ext uri="{FF2B5EF4-FFF2-40B4-BE49-F238E27FC236}">
                <a16:creationId xmlns:a16="http://schemas.microsoft.com/office/drawing/2014/main" id="{80E397C8-AA33-40CE-B124-87DDB6CA516B}"/>
              </a:ext>
            </a:extLst>
          </p:cNvPr>
          <p:cNvSpPr txBox="1"/>
          <p:nvPr/>
        </p:nvSpPr>
        <p:spPr>
          <a:xfrm>
            <a:off x="302549" y="5678212"/>
            <a:ext cx="3931920" cy="646331"/>
          </a:xfrm>
          <a:prstGeom prst="rect">
            <a:avLst/>
          </a:prstGeom>
          <a:noFill/>
        </p:spPr>
        <p:txBody>
          <a:bodyPr wrap="square" rtlCol="0">
            <a:spAutoFit/>
          </a:bodyPr>
          <a:lstStyle/>
          <a:p>
            <a:r>
              <a:rPr lang="es-MX" dirty="0"/>
              <a:t>Valores de superficie expresado en </a:t>
            </a:r>
            <a:r>
              <a:rPr lang="es-MX" b="1" dirty="0"/>
              <a:t>hectáreas (ha)</a:t>
            </a:r>
          </a:p>
        </p:txBody>
      </p:sp>
      <p:sp>
        <p:nvSpPr>
          <p:cNvPr id="3" name="CuadroTexto 2">
            <a:extLst>
              <a:ext uri="{FF2B5EF4-FFF2-40B4-BE49-F238E27FC236}">
                <a16:creationId xmlns:a16="http://schemas.microsoft.com/office/drawing/2014/main" id="{A3366C62-D4AA-45F4-BF9C-E51A05421DCF}"/>
              </a:ext>
            </a:extLst>
          </p:cNvPr>
          <p:cNvSpPr txBox="1"/>
          <p:nvPr/>
        </p:nvSpPr>
        <p:spPr>
          <a:xfrm>
            <a:off x="4419025" y="575817"/>
            <a:ext cx="7354951" cy="577081"/>
          </a:xfrm>
          <a:prstGeom prst="rect">
            <a:avLst/>
          </a:prstGeom>
          <a:noFill/>
        </p:spPr>
        <p:txBody>
          <a:bodyPr wrap="square" rtlCol="0">
            <a:spAutoFit/>
          </a:bodyPr>
          <a:lstStyle/>
          <a:p>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AH</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ASENTAMIENTOS HUMANOS,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AGRICULTURA,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MX</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MATORRAL XERÓFILO,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VDAH</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VEGETACIÓN DE DESIERTOS ARENOSOS Y HALÓFILA,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MXM</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MATORRAL XERÓFILO EN MONTAÑA,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VER</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VEGETACIÓN EN ESTADO DE RECUPERACIÓN.</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sz="1050" dirty="0"/>
          </a:p>
        </p:txBody>
      </p:sp>
    </p:spTree>
    <p:extLst>
      <p:ext uri="{BB962C8B-B14F-4D97-AF65-F5344CB8AC3E}">
        <p14:creationId xmlns:p14="http://schemas.microsoft.com/office/powerpoint/2010/main" val="1568586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544819" y="565235"/>
            <a:ext cx="3305387" cy="594360"/>
          </a:xfrm>
          <a:noFill/>
          <a:ln w="28575">
            <a:solidFill>
              <a:schemeClr val="tx1"/>
            </a:solidFill>
          </a:ln>
        </p:spPr>
        <p:txBody>
          <a:bodyPr>
            <a:normAutofit/>
          </a:bodyPr>
          <a:lstStyle/>
          <a:p>
            <a:pPr algn="ctr"/>
            <a:r>
              <a:rPr lang="es-MX" sz="3600" b="1" dirty="0"/>
              <a:t>RESULTADOS</a:t>
            </a:r>
          </a:p>
        </p:txBody>
      </p:sp>
      <p:graphicFrame>
        <p:nvGraphicFramePr>
          <p:cNvPr id="9" name="Tabla 8">
            <a:extLst>
              <a:ext uri="{FF2B5EF4-FFF2-40B4-BE49-F238E27FC236}">
                <a16:creationId xmlns:a16="http://schemas.microsoft.com/office/drawing/2014/main" id="{86523D50-7CBD-438F-8016-1E71ADB595FE}"/>
              </a:ext>
            </a:extLst>
          </p:cNvPr>
          <p:cNvGraphicFramePr>
            <a:graphicFrameLocks noGrp="1"/>
          </p:cNvGraphicFramePr>
          <p:nvPr>
            <p:extLst>
              <p:ext uri="{D42A27DB-BD31-4B8C-83A1-F6EECF244321}">
                <p14:modId xmlns:p14="http://schemas.microsoft.com/office/powerpoint/2010/main" val="1775340504"/>
              </p:ext>
            </p:extLst>
          </p:nvPr>
        </p:nvGraphicFramePr>
        <p:xfrm>
          <a:off x="4601096" y="1088577"/>
          <a:ext cx="7201626" cy="4991460"/>
        </p:xfrm>
        <a:graphic>
          <a:graphicData uri="http://schemas.openxmlformats.org/drawingml/2006/table">
            <a:tbl>
              <a:tblPr firstRow="1" firstCol="1" bandRow="1">
                <a:tableStyleId>{69CF1AB2-1976-4502-BF36-3FF5EA218861}</a:tableStyleId>
              </a:tblPr>
              <a:tblGrid>
                <a:gridCol w="1169502">
                  <a:extLst>
                    <a:ext uri="{9D8B030D-6E8A-4147-A177-3AD203B41FA5}">
                      <a16:colId xmlns:a16="http://schemas.microsoft.com/office/drawing/2014/main" val="2291661640"/>
                    </a:ext>
                  </a:extLst>
                </a:gridCol>
                <a:gridCol w="1079736">
                  <a:extLst>
                    <a:ext uri="{9D8B030D-6E8A-4147-A177-3AD203B41FA5}">
                      <a16:colId xmlns:a16="http://schemas.microsoft.com/office/drawing/2014/main" val="1030920498"/>
                    </a:ext>
                  </a:extLst>
                </a:gridCol>
                <a:gridCol w="994204">
                  <a:extLst>
                    <a:ext uri="{9D8B030D-6E8A-4147-A177-3AD203B41FA5}">
                      <a16:colId xmlns:a16="http://schemas.microsoft.com/office/drawing/2014/main" val="1387876086"/>
                    </a:ext>
                  </a:extLst>
                </a:gridCol>
                <a:gridCol w="1023843">
                  <a:extLst>
                    <a:ext uri="{9D8B030D-6E8A-4147-A177-3AD203B41FA5}">
                      <a16:colId xmlns:a16="http://schemas.microsoft.com/office/drawing/2014/main" val="2991892468"/>
                    </a:ext>
                  </a:extLst>
                </a:gridCol>
                <a:gridCol w="1105141">
                  <a:extLst>
                    <a:ext uri="{9D8B030D-6E8A-4147-A177-3AD203B41FA5}">
                      <a16:colId xmlns:a16="http://schemas.microsoft.com/office/drawing/2014/main" val="2183491586"/>
                    </a:ext>
                  </a:extLst>
                </a:gridCol>
                <a:gridCol w="914600">
                  <a:extLst>
                    <a:ext uri="{9D8B030D-6E8A-4147-A177-3AD203B41FA5}">
                      <a16:colId xmlns:a16="http://schemas.microsoft.com/office/drawing/2014/main" val="4020575037"/>
                    </a:ext>
                  </a:extLst>
                </a:gridCol>
                <a:gridCol w="914600">
                  <a:extLst>
                    <a:ext uri="{9D8B030D-6E8A-4147-A177-3AD203B41FA5}">
                      <a16:colId xmlns:a16="http://schemas.microsoft.com/office/drawing/2014/main" val="1368727147"/>
                    </a:ext>
                  </a:extLst>
                </a:gridCol>
              </a:tblGrid>
              <a:tr h="249573">
                <a:tc>
                  <a:txBody>
                    <a:bodyPr/>
                    <a:lstStyle/>
                    <a:p>
                      <a:pPr algn="ctr">
                        <a:lnSpc>
                          <a:spcPct val="107000"/>
                        </a:lnSpc>
                        <a:spcAft>
                          <a:spcPts val="800"/>
                        </a:spcAft>
                      </a:pPr>
                      <a:r>
                        <a:rPr lang="es-ES" sz="1600" dirty="0">
                          <a:effectLst/>
                        </a:rPr>
                        <a:t>UGA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A</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MX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VDAH</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MXM</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VER</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6353229"/>
                  </a:ext>
                </a:extLst>
              </a:tr>
              <a:tr h="249573">
                <a:tc>
                  <a:txBody>
                    <a:bodyPr/>
                    <a:lstStyle/>
                    <a:p>
                      <a:pPr algn="ctr">
                        <a:lnSpc>
                          <a:spcPct val="107000"/>
                        </a:lnSpc>
                        <a:spcAft>
                          <a:spcPts val="800"/>
                        </a:spcAft>
                      </a:pPr>
                      <a:r>
                        <a:rPr lang="es-ES" sz="1600" dirty="0">
                          <a:solidFill>
                            <a:schemeClr val="bg1">
                              <a:lumMod val="85000"/>
                            </a:schemeClr>
                          </a:solidFill>
                          <a:effectLst/>
                        </a:rPr>
                        <a:t>1</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69</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26</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99</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37</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2</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5</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1466294699"/>
                  </a:ext>
                </a:extLst>
              </a:tr>
              <a:tr h="249573">
                <a:tc>
                  <a:txBody>
                    <a:bodyPr/>
                    <a:lstStyle/>
                    <a:p>
                      <a:pPr algn="ctr">
                        <a:lnSpc>
                          <a:spcPct val="107000"/>
                        </a:lnSpc>
                        <a:spcAft>
                          <a:spcPts val="800"/>
                        </a:spcAft>
                      </a:pPr>
                      <a:r>
                        <a:rPr lang="es-ES" sz="1600" dirty="0">
                          <a:solidFill>
                            <a:schemeClr val="bg1">
                              <a:lumMod val="85000"/>
                            </a:schemeClr>
                          </a:solidFill>
                          <a:effectLst/>
                        </a:rPr>
                        <a:t>2</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294</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116</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234</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25</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2151</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a:lnSpc>
                          <a:spcPct val="107000"/>
                        </a:lnSpc>
                        <a:spcAft>
                          <a:spcPts val="800"/>
                        </a:spcAft>
                      </a:pPr>
                      <a:r>
                        <a:rPr lang="es-ES" sz="1600" dirty="0">
                          <a:solidFill>
                            <a:schemeClr val="bg1">
                              <a:lumMod val="85000"/>
                            </a:schemeClr>
                          </a:solidFill>
                          <a:effectLst/>
                        </a:rPr>
                        <a:t>90</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4290332861"/>
                  </a:ext>
                </a:extLst>
              </a:tr>
              <a:tr h="249573">
                <a:tc>
                  <a:txBody>
                    <a:bodyPr/>
                    <a:lstStyle/>
                    <a:p>
                      <a:pPr algn="ctr">
                        <a:lnSpc>
                          <a:spcPct val="107000"/>
                        </a:lnSpc>
                        <a:spcAft>
                          <a:spcPts val="800"/>
                        </a:spcAft>
                      </a:pPr>
                      <a:r>
                        <a:rPr lang="es-ES" sz="1600" dirty="0">
                          <a:effectLst/>
                        </a:rPr>
                        <a:t>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498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1,213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740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398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368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758603872"/>
                  </a:ext>
                </a:extLst>
              </a:tr>
              <a:tr h="249573">
                <a:tc>
                  <a:txBody>
                    <a:bodyPr/>
                    <a:lstStyle/>
                    <a:p>
                      <a:pPr algn="ctr">
                        <a:lnSpc>
                          <a:spcPct val="107000"/>
                        </a:lnSpc>
                        <a:spcAft>
                          <a:spcPts val="800"/>
                        </a:spcAft>
                      </a:pPr>
                      <a:r>
                        <a:rPr lang="es-ES" sz="1600" dirty="0">
                          <a:effectLst/>
                        </a:rPr>
                        <a:t>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1,097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3,736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936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256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127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1,005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685895994"/>
                  </a:ext>
                </a:extLst>
              </a:tr>
              <a:tr h="249573">
                <a:tc>
                  <a:txBody>
                    <a:bodyPr/>
                    <a:lstStyle/>
                    <a:p>
                      <a:pPr algn="ctr">
                        <a:lnSpc>
                          <a:spcPct val="107000"/>
                        </a:lnSpc>
                        <a:spcAft>
                          <a:spcPts val="800"/>
                        </a:spcAft>
                      </a:pPr>
                      <a:r>
                        <a:rPr lang="es-ES" sz="1600" dirty="0">
                          <a:effectLst/>
                        </a:rPr>
                        <a:t>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280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1,866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1,319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159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109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547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25271659"/>
                  </a:ext>
                </a:extLst>
              </a:tr>
              <a:tr h="249573">
                <a:tc>
                  <a:txBody>
                    <a:bodyPr/>
                    <a:lstStyle/>
                    <a:p>
                      <a:pPr algn="ctr">
                        <a:lnSpc>
                          <a:spcPct val="107000"/>
                        </a:lnSpc>
                        <a:spcAft>
                          <a:spcPts val="800"/>
                        </a:spcAft>
                      </a:pPr>
                      <a:r>
                        <a:rPr lang="es-ES" sz="1600" dirty="0">
                          <a:effectLst/>
                        </a:rPr>
                        <a:t>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918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2248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4,484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5,002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227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621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401334092"/>
                  </a:ext>
                </a:extLst>
              </a:tr>
              <a:tr h="249573">
                <a:tc>
                  <a:txBody>
                    <a:bodyPr/>
                    <a:lstStyle/>
                    <a:p>
                      <a:pPr algn="ctr">
                        <a:lnSpc>
                          <a:spcPct val="107000"/>
                        </a:lnSpc>
                        <a:spcAft>
                          <a:spcPts val="800"/>
                        </a:spcAft>
                      </a:pPr>
                      <a:r>
                        <a:rPr lang="es-ES" sz="1600" dirty="0">
                          <a:effectLst/>
                        </a:rPr>
                        <a:t>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133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910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334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65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291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4024947785"/>
                  </a:ext>
                </a:extLst>
              </a:tr>
              <a:tr h="249573">
                <a:tc>
                  <a:txBody>
                    <a:bodyPr/>
                    <a:lstStyle/>
                    <a:p>
                      <a:pPr algn="ctr">
                        <a:lnSpc>
                          <a:spcPct val="107000"/>
                        </a:lnSpc>
                        <a:spcAft>
                          <a:spcPts val="800"/>
                        </a:spcAft>
                      </a:pPr>
                      <a:r>
                        <a:rPr lang="es-ES" sz="1600" dirty="0">
                          <a:effectLst/>
                        </a:rPr>
                        <a:t>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766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3,307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1,626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646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102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1,826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2838257113"/>
                  </a:ext>
                </a:extLst>
              </a:tr>
              <a:tr h="249573">
                <a:tc>
                  <a:txBody>
                    <a:bodyPr/>
                    <a:lstStyle/>
                    <a:p>
                      <a:pPr algn="ctr">
                        <a:lnSpc>
                          <a:spcPct val="107000"/>
                        </a:lnSpc>
                        <a:spcAft>
                          <a:spcPts val="800"/>
                        </a:spcAft>
                      </a:pPr>
                      <a:r>
                        <a:rPr lang="es-ES" sz="1600" dirty="0">
                          <a:effectLst/>
                        </a:rPr>
                        <a:t>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1,128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9,017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3,694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991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214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1,076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3649658467"/>
                  </a:ext>
                </a:extLst>
              </a:tr>
              <a:tr h="249573">
                <a:tc>
                  <a:txBody>
                    <a:bodyPr/>
                    <a:lstStyle/>
                    <a:p>
                      <a:pPr algn="ctr">
                        <a:lnSpc>
                          <a:spcPct val="107000"/>
                        </a:lnSpc>
                        <a:spcAft>
                          <a:spcPts val="800"/>
                        </a:spcAft>
                      </a:pPr>
                      <a:r>
                        <a:rPr lang="es-ES" sz="1600" dirty="0">
                          <a:effectLst/>
                        </a:rPr>
                        <a:t>10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405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310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646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349</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22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2820917647"/>
                  </a:ext>
                </a:extLst>
              </a:tr>
              <a:tr h="249573">
                <a:tc>
                  <a:txBody>
                    <a:bodyPr/>
                    <a:lstStyle/>
                    <a:p>
                      <a:pPr algn="ctr">
                        <a:lnSpc>
                          <a:spcPct val="107000"/>
                        </a:lnSpc>
                        <a:spcAft>
                          <a:spcPts val="800"/>
                        </a:spcAft>
                      </a:pPr>
                      <a:r>
                        <a:rPr lang="es-ES" sz="1600" dirty="0">
                          <a:effectLst/>
                        </a:rPr>
                        <a:t>11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80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724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147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60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116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324380003"/>
                  </a:ext>
                </a:extLst>
              </a:tr>
              <a:tr h="249573">
                <a:tc>
                  <a:txBody>
                    <a:bodyPr/>
                    <a:lstStyle/>
                    <a:p>
                      <a:pPr algn="ctr">
                        <a:lnSpc>
                          <a:spcPct val="107000"/>
                        </a:lnSpc>
                        <a:spcAft>
                          <a:spcPts val="800"/>
                        </a:spcAft>
                      </a:pPr>
                      <a:r>
                        <a:rPr lang="es-ES" sz="1600" dirty="0">
                          <a:effectLst/>
                        </a:rPr>
                        <a:t>12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713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1,887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519</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420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513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2102450531"/>
                  </a:ext>
                </a:extLst>
              </a:tr>
              <a:tr h="249573">
                <a:tc>
                  <a:txBody>
                    <a:bodyPr/>
                    <a:lstStyle/>
                    <a:p>
                      <a:pPr algn="ctr">
                        <a:lnSpc>
                          <a:spcPct val="107000"/>
                        </a:lnSpc>
                        <a:spcAft>
                          <a:spcPts val="800"/>
                        </a:spcAft>
                      </a:pPr>
                      <a:r>
                        <a:rPr lang="es-ES" sz="1600" dirty="0">
                          <a:effectLst/>
                        </a:rPr>
                        <a:t>13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166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578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270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80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626588750"/>
                  </a:ext>
                </a:extLst>
              </a:tr>
              <a:tr h="249573">
                <a:tc>
                  <a:txBody>
                    <a:bodyPr/>
                    <a:lstStyle/>
                    <a:p>
                      <a:pPr algn="ctr">
                        <a:lnSpc>
                          <a:spcPct val="107000"/>
                        </a:lnSpc>
                        <a:spcAft>
                          <a:spcPts val="800"/>
                        </a:spcAft>
                      </a:pPr>
                      <a:r>
                        <a:rPr lang="es-ES" sz="1600" dirty="0">
                          <a:solidFill>
                            <a:schemeClr val="bg1">
                              <a:lumMod val="85000"/>
                            </a:schemeClr>
                          </a:solidFill>
                          <a:effectLst/>
                        </a:rPr>
                        <a:t>14</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157</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865</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506</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450</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10</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76</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3899055"/>
                  </a:ext>
                </a:extLst>
              </a:tr>
              <a:tr h="249573">
                <a:tc>
                  <a:txBody>
                    <a:bodyPr/>
                    <a:lstStyle/>
                    <a:p>
                      <a:pPr algn="ctr">
                        <a:lnSpc>
                          <a:spcPct val="107000"/>
                        </a:lnSpc>
                        <a:spcAft>
                          <a:spcPts val="800"/>
                        </a:spcAft>
                      </a:pPr>
                      <a:r>
                        <a:rPr lang="es-ES" sz="1600" dirty="0">
                          <a:effectLst/>
                        </a:rPr>
                        <a:t>15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594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2,220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350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a:effectLst/>
                        </a:rPr>
                        <a:t>57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1,043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2275747675"/>
                  </a:ext>
                </a:extLst>
              </a:tr>
              <a:tr h="249573">
                <a:tc>
                  <a:txBody>
                    <a:bodyPr/>
                    <a:lstStyle/>
                    <a:p>
                      <a:pPr algn="ctr">
                        <a:lnSpc>
                          <a:spcPct val="107000"/>
                        </a:lnSpc>
                        <a:spcAft>
                          <a:spcPts val="800"/>
                        </a:spcAft>
                      </a:pPr>
                      <a:r>
                        <a:rPr lang="es-ES" sz="1600" dirty="0">
                          <a:effectLst/>
                        </a:rPr>
                        <a:t>16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4,306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154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386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92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118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53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551181689"/>
                  </a:ext>
                </a:extLst>
              </a:tr>
              <a:tr h="249573">
                <a:tc>
                  <a:txBody>
                    <a:bodyPr/>
                    <a:lstStyle/>
                    <a:p>
                      <a:pPr algn="ctr">
                        <a:lnSpc>
                          <a:spcPct val="107000"/>
                        </a:lnSpc>
                        <a:spcAft>
                          <a:spcPts val="800"/>
                        </a:spcAft>
                      </a:pPr>
                      <a:r>
                        <a:rPr lang="es-ES" sz="1600" dirty="0">
                          <a:solidFill>
                            <a:schemeClr val="bg1">
                              <a:lumMod val="85000"/>
                            </a:schemeClr>
                          </a:solidFill>
                          <a:effectLst/>
                        </a:rPr>
                        <a:t>17</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44</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90</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80</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3</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32</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s-ES" sz="1600" dirty="0">
                          <a:solidFill>
                            <a:schemeClr val="bg1">
                              <a:lumMod val="85000"/>
                            </a:schemeClr>
                          </a:solidFill>
                          <a:effectLst/>
                        </a:rPr>
                        <a:t>73</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26883609"/>
                  </a:ext>
                </a:extLst>
              </a:tr>
              <a:tr h="249573">
                <a:tc>
                  <a:txBody>
                    <a:bodyPr/>
                    <a:lstStyle/>
                    <a:p>
                      <a:pPr algn="ctr">
                        <a:lnSpc>
                          <a:spcPct val="107000"/>
                        </a:lnSpc>
                        <a:spcAft>
                          <a:spcPts val="800"/>
                        </a:spcAft>
                      </a:pPr>
                      <a:r>
                        <a:rPr lang="es-ES" sz="1600" dirty="0">
                          <a:effectLst/>
                        </a:rPr>
                        <a:t>18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342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770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338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290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18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a:lnSpc>
                          <a:spcPct val="107000"/>
                        </a:lnSpc>
                        <a:spcAft>
                          <a:spcPts val="800"/>
                        </a:spcAft>
                      </a:pPr>
                      <a:r>
                        <a:rPr lang="es-ES" sz="1600" dirty="0">
                          <a:effectLst/>
                        </a:rPr>
                        <a:t>227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2088558998"/>
                  </a:ext>
                </a:extLst>
              </a:tr>
              <a:tr h="249573">
                <a:tc>
                  <a:txBody>
                    <a:bodyPr/>
                    <a:lstStyle/>
                    <a:p>
                      <a:pPr algn="ctr">
                        <a:lnSpc>
                          <a:spcPct val="107000"/>
                        </a:lnSpc>
                        <a:spcAft>
                          <a:spcPts val="800"/>
                        </a:spcAft>
                      </a:pPr>
                      <a:r>
                        <a:rPr lang="es-ES" sz="1600" dirty="0">
                          <a:effectLst/>
                        </a:rPr>
                        <a:t>19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518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464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506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66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242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s-ES" sz="1600" dirty="0">
                          <a:effectLst/>
                        </a:rPr>
                        <a:t>2,243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564413078"/>
                  </a:ext>
                </a:extLst>
              </a:tr>
            </a:tbl>
          </a:graphicData>
        </a:graphic>
      </p:graphicFrame>
      <p:sp>
        <p:nvSpPr>
          <p:cNvPr id="10" name="CuadroTexto 9">
            <a:extLst>
              <a:ext uri="{FF2B5EF4-FFF2-40B4-BE49-F238E27FC236}">
                <a16:creationId xmlns:a16="http://schemas.microsoft.com/office/drawing/2014/main" id="{1F0F55C7-FDCE-4019-88C0-82023F232823}"/>
              </a:ext>
            </a:extLst>
          </p:cNvPr>
          <p:cNvSpPr txBox="1"/>
          <p:nvPr/>
        </p:nvSpPr>
        <p:spPr>
          <a:xfrm>
            <a:off x="5685002" y="6346504"/>
            <a:ext cx="4837286" cy="369332"/>
          </a:xfrm>
          <a:prstGeom prst="rect">
            <a:avLst/>
          </a:prstGeom>
          <a:noFill/>
        </p:spPr>
        <p:txBody>
          <a:bodyPr wrap="square" rtlCol="0">
            <a:spAutoFit/>
          </a:bodyPr>
          <a:lstStyle/>
          <a:p>
            <a:r>
              <a:rPr lang="es-MX" dirty="0">
                <a:solidFill>
                  <a:schemeClr val="bg1">
                    <a:lumMod val="85000"/>
                  </a:schemeClr>
                </a:solidFill>
              </a:rPr>
              <a:t>Valores de superficie expresado en </a:t>
            </a:r>
            <a:r>
              <a:rPr lang="es-MX" b="1" dirty="0">
                <a:solidFill>
                  <a:schemeClr val="bg1">
                    <a:lumMod val="85000"/>
                  </a:schemeClr>
                </a:solidFill>
              </a:rPr>
              <a:t>hectáreas (ha)</a:t>
            </a:r>
          </a:p>
        </p:txBody>
      </p:sp>
      <p:sp>
        <p:nvSpPr>
          <p:cNvPr id="2" name="Marcador de contenido 1"/>
          <p:cNvSpPr>
            <a:spLocks noGrp="1"/>
          </p:cNvSpPr>
          <p:nvPr>
            <p:ph idx="1"/>
          </p:nvPr>
        </p:nvSpPr>
        <p:spPr/>
        <p:txBody>
          <a:bodyPr/>
          <a:lstStyle/>
          <a:p>
            <a:endParaRPr lang="es-MX" dirty="0"/>
          </a:p>
        </p:txBody>
      </p:sp>
      <p:sp>
        <p:nvSpPr>
          <p:cNvPr id="11" name="Marcador de contenido 2">
            <a:extLst>
              <a:ext uri="{FF2B5EF4-FFF2-40B4-BE49-F238E27FC236}">
                <a16:creationId xmlns:a16="http://schemas.microsoft.com/office/drawing/2014/main" id="{1A9605F9-4D77-4EA9-8357-2F8A6D735A7F}"/>
              </a:ext>
            </a:extLst>
          </p:cNvPr>
          <p:cNvSpPr txBox="1">
            <a:spLocks/>
          </p:cNvSpPr>
          <p:nvPr/>
        </p:nvSpPr>
        <p:spPr>
          <a:xfrm>
            <a:off x="231553" y="1945499"/>
            <a:ext cx="3931920" cy="40386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ln>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Font typeface="Calibri" panose="020F0502020204030204" pitchFamily="34" charset="0"/>
              <a:buNone/>
            </a:pPr>
            <a:r>
              <a:rPr lang="es-MX" sz="2400" b="1" dirty="0">
                <a:solidFill>
                  <a:schemeClr val="tx1"/>
                </a:solidFill>
              </a:rPr>
              <a:t>Tipos de cobertura por UGA en </a:t>
            </a:r>
            <a:r>
              <a:rPr lang="es-MX" sz="2400" b="1" dirty="0"/>
              <a:t>octubre de 2019</a:t>
            </a:r>
            <a:r>
              <a:rPr lang="es-MX" sz="2400" b="1" dirty="0">
                <a:solidFill>
                  <a:schemeClr val="tx1"/>
                </a:solidFill>
              </a:rPr>
              <a:t>. </a:t>
            </a:r>
          </a:p>
          <a:p>
            <a:pPr marL="0" indent="0" algn="ctr">
              <a:lnSpc>
                <a:spcPct val="150000"/>
              </a:lnSpc>
              <a:buFont typeface="Calibri" panose="020F0502020204030204" pitchFamily="34" charset="0"/>
              <a:buNone/>
            </a:pPr>
            <a:r>
              <a:rPr lang="es-MX" sz="2400" b="1" dirty="0">
                <a:solidFill>
                  <a:schemeClr val="tx1"/>
                </a:solidFill>
              </a:rPr>
              <a:t>POLÍTICA AMBIENTAL</a:t>
            </a:r>
          </a:p>
          <a:p>
            <a:pPr algn="just">
              <a:lnSpc>
                <a:spcPct val="150000"/>
              </a:lnSpc>
            </a:pPr>
            <a:r>
              <a:rPr lang="es-MX" sz="2400" b="1" dirty="0">
                <a:solidFill>
                  <a:schemeClr val="bg1">
                    <a:lumMod val="65000"/>
                  </a:schemeClr>
                </a:solidFill>
              </a:rPr>
              <a:t>Aprovechamiento</a:t>
            </a:r>
            <a:r>
              <a:rPr lang="es-MX" sz="2400" b="1" dirty="0">
                <a:solidFill>
                  <a:schemeClr val="bg1">
                    <a:lumMod val="50000"/>
                  </a:schemeClr>
                </a:solidFill>
              </a:rPr>
              <a:t> </a:t>
            </a:r>
          </a:p>
          <a:p>
            <a:pPr algn="just">
              <a:lnSpc>
                <a:spcPct val="150000"/>
              </a:lnSpc>
            </a:pPr>
            <a:r>
              <a:rPr lang="es-MX" sz="2400" b="1" dirty="0">
                <a:solidFill>
                  <a:schemeClr val="accent5">
                    <a:lumMod val="60000"/>
                    <a:lumOff val="40000"/>
                  </a:schemeClr>
                </a:solidFill>
              </a:rPr>
              <a:t>Conservación</a:t>
            </a:r>
          </a:p>
          <a:p>
            <a:pPr algn="just">
              <a:lnSpc>
                <a:spcPct val="150000"/>
              </a:lnSpc>
            </a:pPr>
            <a:r>
              <a:rPr lang="es-MX" sz="2400" b="1" dirty="0">
                <a:solidFill>
                  <a:schemeClr val="accent6">
                    <a:lumMod val="50000"/>
                  </a:schemeClr>
                </a:solidFill>
              </a:rPr>
              <a:t>Protección</a:t>
            </a:r>
          </a:p>
          <a:p>
            <a:pPr algn="just">
              <a:lnSpc>
                <a:spcPct val="150000"/>
              </a:lnSpc>
            </a:pPr>
            <a:r>
              <a:rPr lang="es-MX" sz="2400" b="1" dirty="0">
                <a:solidFill>
                  <a:schemeClr val="accent2">
                    <a:lumMod val="75000"/>
                  </a:schemeClr>
                </a:solidFill>
              </a:rPr>
              <a:t>Restauración</a:t>
            </a:r>
          </a:p>
        </p:txBody>
      </p:sp>
      <p:sp>
        <p:nvSpPr>
          <p:cNvPr id="8" name="CuadroTexto 7">
            <a:extLst>
              <a:ext uri="{FF2B5EF4-FFF2-40B4-BE49-F238E27FC236}">
                <a16:creationId xmlns:a16="http://schemas.microsoft.com/office/drawing/2014/main" id="{C406A137-B56C-4225-AB31-37ADCECDE886}"/>
              </a:ext>
            </a:extLst>
          </p:cNvPr>
          <p:cNvSpPr txBox="1"/>
          <p:nvPr/>
        </p:nvSpPr>
        <p:spPr>
          <a:xfrm>
            <a:off x="4601096" y="511496"/>
            <a:ext cx="7354951" cy="577081"/>
          </a:xfrm>
          <a:prstGeom prst="rect">
            <a:avLst/>
          </a:prstGeom>
          <a:noFill/>
        </p:spPr>
        <p:txBody>
          <a:bodyPr wrap="square" rtlCol="0">
            <a:spAutoFit/>
          </a:bodyPr>
          <a:lstStyle/>
          <a:p>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AH</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ASENTAMIENTOS HUMANOS,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AGRICULTURA,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MX</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MATORRAL XERÓFILO,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VDAH</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VEGETACIÓN DE DESIERTOS ARENOSOS Y HALÓFILA,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MXM</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MATORRAL XERÓFILO EN MONTAÑA, </a:t>
            </a:r>
            <a:r>
              <a:rPr lang="es-MX" sz="105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VER</a:t>
            </a:r>
            <a:r>
              <a:rPr lang="es-MX" sz="105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VEGETACIÓN EN ESTADO DE RECUPERACIÓN.</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sz="1050" dirty="0"/>
          </a:p>
        </p:txBody>
      </p:sp>
    </p:spTree>
    <p:extLst>
      <p:ext uri="{BB962C8B-B14F-4D97-AF65-F5344CB8AC3E}">
        <p14:creationId xmlns:p14="http://schemas.microsoft.com/office/powerpoint/2010/main" val="3065648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875056" cy="6857999"/>
          </a:xfrm>
          <a:ln w="19050">
            <a:solidFill>
              <a:schemeClr val="tx1"/>
            </a:solidFill>
          </a:ln>
        </p:spPr>
      </p:pic>
      <p:sp>
        <p:nvSpPr>
          <p:cNvPr id="5" name="CuadroTexto 4"/>
          <p:cNvSpPr txBox="1"/>
          <p:nvPr/>
        </p:nvSpPr>
        <p:spPr>
          <a:xfrm>
            <a:off x="8949267" y="1811867"/>
            <a:ext cx="3073400" cy="3139321"/>
          </a:xfrm>
          <a:prstGeom prst="rect">
            <a:avLst/>
          </a:prstGeom>
          <a:noFill/>
        </p:spPr>
        <p:txBody>
          <a:bodyPr wrap="square" rtlCol="0">
            <a:spAutoFit/>
          </a:bodyPr>
          <a:lstStyle/>
          <a:p>
            <a:pPr algn="just"/>
            <a:r>
              <a:rPr lang="es-MX" b="1" dirty="0"/>
              <a:t>Comparación de la cobertura de vegetación.</a:t>
            </a:r>
          </a:p>
          <a:p>
            <a:pPr algn="just"/>
            <a:r>
              <a:rPr lang="es-MX" b="1" dirty="0"/>
              <a:t> </a:t>
            </a:r>
          </a:p>
          <a:p>
            <a:pPr algn="just"/>
            <a:r>
              <a:rPr lang="es-MX" b="1" dirty="0"/>
              <a:t>Negativo: </a:t>
            </a:r>
            <a:r>
              <a:rPr lang="es-MX" dirty="0"/>
              <a:t>pérdida de cobertura.</a:t>
            </a:r>
          </a:p>
          <a:p>
            <a:pPr algn="just"/>
            <a:r>
              <a:rPr lang="es-MX" b="1" dirty="0"/>
              <a:t>Positivo: </a:t>
            </a:r>
            <a:r>
              <a:rPr lang="es-MX" dirty="0"/>
              <a:t>aumento de la cobertura.</a:t>
            </a:r>
          </a:p>
          <a:p>
            <a:pPr algn="just"/>
            <a:r>
              <a:rPr lang="es-MX" b="1" dirty="0"/>
              <a:t>Sin cambios: </a:t>
            </a:r>
            <a:r>
              <a:rPr lang="es-MX" dirty="0"/>
              <a:t>no se detectaron cambios significativos en su tipo de cobertura en el periodo analizado. </a:t>
            </a:r>
          </a:p>
        </p:txBody>
      </p:sp>
    </p:spTree>
    <p:extLst>
      <p:ext uri="{BB962C8B-B14F-4D97-AF65-F5344CB8AC3E}">
        <p14:creationId xmlns:p14="http://schemas.microsoft.com/office/powerpoint/2010/main" val="324040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390041" y="695204"/>
            <a:ext cx="3305387" cy="387523"/>
          </a:xfrm>
          <a:noFill/>
          <a:ln w="28575">
            <a:solidFill>
              <a:schemeClr val="tx1"/>
            </a:solidFill>
          </a:ln>
        </p:spPr>
        <p:txBody>
          <a:bodyPr>
            <a:noAutofit/>
          </a:bodyPr>
          <a:lstStyle/>
          <a:p>
            <a:pPr algn="ctr"/>
            <a:r>
              <a:rPr lang="es-MX" sz="2400" b="1" dirty="0"/>
              <a:t>RESULTADOS</a:t>
            </a:r>
          </a:p>
        </p:txBody>
      </p:sp>
      <p:sp>
        <p:nvSpPr>
          <p:cNvPr id="8" name="Marcador de contenido 2">
            <a:extLst>
              <a:ext uri="{FF2B5EF4-FFF2-40B4-BE49-F238E27FC236}">
                <a16:creationId xmlns:a16="http://schemas.microsoft.com/office/drawing/2014/main" id="{56FF20CE-A255-4BF1-B320-4B6BFC41C789}"/>
              </a:ext>
            </a:extLst>
          </p:cNvPr>
          <p:cNvSpPr>
            <a:spLocks noGrp="1"/>
          </p:cNvSpPr>
          <p:nvPr>
            <p:ph idx="1"/>
          </p:nvPr>
        </p:nvSpPr>
        <p:spPr>
          <a:xfrm>
            <a:off x="534614" y="2659572"/>
            <a:ext cx="2856286" cy="2731578"/>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ln>
        </p:spPr>
        <p:txBody>
          <a:bodyPr>
            <a:normAutofit fontScale="85000" lnSpcReduction="20000"/>
          </a:bodyPr>
          <a:lstStyle/>
          <a:p>
            <a:pPr marL="0" indent="0" algn="ctr">
              <a:buNone/>
            </a:pPr>
            <a:r>
              <a:rPr lang="es-MX" sz="2800" b="1" dirty="0">
                <a:solidFill>
                  <a:schemeClr val="tx1"/>
                </a:solidFill>
              </a:rPr>
              <a:t>Clases por UGA </a:t>
            </a:r>
          </a:p>
          <a:p>
            <a:pPr marL="0" indent="0" algn="ctr">
              <a:buNone/>
            </a:pPr>
            <a:r>
              <a:rPr lang="es-MX" sz="2800" b="1" dirty="0">
                <a:solidFill>
                  <a:schemeClr val="tx1"/>
                </a:solidFill>
              </a:rPr>
              <a:t>POLITICA AMBIENTAL</a:t>
            </a:r>
          </a:p>
          <a:p>
            <a:r>
              <a:rPr lang="es-MX" sz="2800" b="1" dirty="0">
                <a:solidFill>
                  <a:schemeClr val="bg1">
                    <a:lumMod val="65000"/>
                  </a:schemeClr>
                </a:solidFill>
              </a:rPr>
              <a:t>Aprovechamiento</a:t>
            </a:r>
            <a:r>
              <a:rPr lang="es-MX" sz="2800" b="1" dirty="0">
                <a:solidFill>
                  <a:schemeClr val="bg1">
                    <a:lumMod val="50000"/>
                  </a:schemeClr>
                </a:solidFill>
              </a:rPr>
              <a:t> </a:t>
            </a:r>
          </a:p>
          <a:p>
            <a:r>
              <a:rPr lang="es-MX" sz="2800" b="1" dirty="0">
                <a:solidFill>
                  <a:schemeClr val="accent5">
                    <a:lumMod val="60000"/>
                    <a:lumOff val="40000"/>
                  </a:schemeClr>
                </a:solidFill>
              </a:rPr>
              <a:t>Conservación</a:t>
            </a:r>
          </a:p>
          <a:p>
            <a:r>
              <a:rPr lang="es-MX" sz="2800" b="1" dirty="0">
                <a:solidFill>
                  <a:schemeClr val="accent6">
                    <a:lumMod val="50000"/>
                  </a:schemeClr>
                </a:solidFill>
              </a:rPr>
              <a:t>Protección</a:t>
            </a:r>
          </a:p>
          <a:p>
            <a:r>
              <a:rPr lang="es-MX" sz="2800" b="1" dirty="0">
                <a:solidFill>
                  <a:schemeClr val="accent2">
                    <a:lumMod val="75000"/>
                  </a:schemeClr>
                </a:solidFill>
              </a:rPr>
              <a:t>Restauración</a:t>
            </a:r>
          </a:p>
        </p:txBody>
      </p:sp>
      <p:graphicFrame>
        <p:nvGraphicFramePr>
          <p:cNvPr id="9" name="Tabla 8">
            <a:extLst>
              <a:ext uri="{FF2B5EF4-FFF2-40B4-BE49-F238E27FC236}">
                <a16:creationId xmlns:a16="http://schemas.microsoft.com/office/drawing/2014/main" id="{971685E7-4A90-475C-B913-AE504245556F}"/>
              </a:ext>
            </a:extLst>
          </p:cNvPr>
          <p:cNvGraphicFramePr>
            <a:graphicFrameLocks noGrp="1"/>
          </p:cNvGraphicFramePr>
          <p:nvPr>
            <p:extLst>
              <p:ext uri="{D42A27DB-BD31-4B8C-83A1-F6EECF244321}">
                <p14:modId xmlns:p14="http://schemas.microsoft.com/office/powerpoint/2010/main" val="3741939319"/>
              </p:ext>
            </p:extLst>
          </p:nvPr>
        </p:nvGraphicFramePr>
        <p:xfrm>
          <a:off x="3840488" y="1150137"/>
          <a:ext cx="7354951" cy="5088067"/>
        </p:xfrm>
        <a:graphic>
          <a:graphicData uri="http://schemas.openxmlformats.org/drawingml/2006/table">
            <a:tbl>
              <a:tblPr firstRow="1" firstCol="1" bandRow="1">
                <a:tableStyleId>{22838BEF-8BB2-4498-84A7-C5851F593DF1}</a:tableStyleId>
              </a:tblPr>
              <a:tblGrid>
                <a:gridCol w="1194401">
                  <a:extLst>
                    <a:ext uri="{9D8B030D-6E8A-4147-A177-3AD203B41FA5}">
                      <a16:colId xmlns:a16="http://schemas.microsoft.com/office/drawing/2014/main" val="1067179723"/>
                    </a:ext>
                  </a:extLst>
                </a:gridCol>
                <a:gridCol w="1102724">
                  <a:extLst>
                    <a:ext uri="{9D8B030D-6E8A-4147-A177-3AD203B41FA5}">
                      <a16:colId xmlns:a16="http://schemas.microsoft.com/office/drawing/2014/main" val="1147329592"/>
                    </a:ext>
                  </a:extLst>
                </a:gridCol>
                <a:gridCol w="1015371">
                  <a:extLst>
                    <a:ext uri="{9D8B030D-6E8A-4147-A177-3AD203B41FA5}">
                      <a16:colId xmlns:a16="http://schemas.microsoft.com/office/drawing/2014/main" val="3801469545"/>
                    </a:ext>
                  </a:extLst>
                </a:gridCol>
                <a:gridCol w="1045641">
                  <a:extLst>
                    <a:ext uri="{9D8B030D-6E8A-4147-A177-3AD203B41FA5}">
                      <a16:colId xmlns:a16="http://schemas.microsoft.com/office/drawing/2014/main" val="3602750995"/>
                    </a:ext>
                  </a:extLst>
                </a:gridCol>
                <a:gridCol w="1128670">
                  <a:extLst>
                    <a:ext uri="{9D8B030D-6E8A-4147-A177-3AD203B41FA5}">
                      <a16:colId xmlns:a16="http://schemas.microsoft.com/office/drawing/2014/main" val="1407452794"/>
                    </a:ext>
                  </a:extLst>
                </a:gridCol>
                <a:gridCol w="934072">
                  <a:extLst>
                    <a:ext uri="{9D8B030D-6E8A-4147-A177-3AD203B41FA5}">
                      <a16:colId xmlns:a16="http://schemas.microsoft.com/office/drawing/2014/main" val="3013932046"/>
                    </a:ext>
                  </a:extLst>
                </a:gridCol>
                <a:gridCol w="934072">
                  <a:extLst>
                    <a:ext uri="{9D8B030D-6E8A-4147-A177-3AD203B41FA5}">
                      <a16:colId xmlns:a16="http://schemas.microsoft.com/office/drawing/2014/main" val="3789889722"/>
                    </a:ext>
                  </a:extLst>
                </a:gridCol>
              </a:tblGrid>
              <a:tr h="254458">
                <a:tc>
                  <a:txBody>
                    <a:bodyPr/>
                    <a:lstStyle/>
                    <a:p>
                      <a:pPr algn="ctr">
                        <a:lnSpc>
                          <a:spcPct val="107000"/>
                        </a:lnSpc>
                        <a:spcAft>
                          <a:spcPts val="800"/>
                        </a:spcAft>
                      </a:pPr>
                      <a:r>
                        <a:rPr lang="es-ES" sz="1600" dirty="0">
                          <a:effectLst/>
                        </a:rPr>
                        <a:t>UGA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AH</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A</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MX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VDAH</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MXM</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VER</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2178543"/>
                  </a:ext>
                </a:extLst>
              </a:tr>
              <a:tr h="254458">
                <a:tc>
                  <a:txBody>
                    <a:bodyPr/>
                    <a:lstStyle/>
                    <a:p>
                      <a:pPr algn="ctr">
                        <a:lnSpc>
                          <a:spcPct val="107000"/>
                        </a:lnSpc>
                        <a:spcAft>
                          <a:spcPts val="800"/>
                        </a:spcAft>
                      </a:pPr>
                      <a:r>
                        <a:rPr lang="es-ES" sz="1600" dirty="0">
                          <a:solidFill>
                            <a:schemeClr val="bg1">
                              <a:lumMod val="85000"/>
                            </a:schemeClr>
                          </a:solidFill>
                          <a:effectLst/>
                        </a:rPr>
                        <a:t>1</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20</a:t>
                      </a:r>
                    </a:p>
                  </a:txBody>
                  <a:tcPr marL="9525" marR="9525" marT="9525" marB="0" anchor="b">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-41</a:t>
                      </a:r>
                    </a:p>
                  </a:txBody>
                  <a:tcPr marL="9525" marR="9525" marT="9525" marB="0" anchor="b">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7</a:t>
                      </a:r>
                    </a:p>
                  </a:txBody>
                  <a:tcPr marL="9525" marR="9525" marT="9525" marB="0" anchor="b">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24</a:t>
                      </a:r>
                    </a:p>
                  </a:txBody>
                  <a:tcPr marL="9525" marR="9525" marT="9525" marB="0" anchor="b">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1</a:t>
                      </a:r>
                    </a:p>
                  </a:txBody>
                  <a:tcPr marL="9525" marR="9525" marT="9525" marB="0" anchor="b">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-12</a:t>
                      </a:r>
                    </a:p>
                  </a:txBody>
                  <a:tcPr marL="9525" marR="9525" marT="9525" marB="0" anchor="b">
                    <a:solidFill>
                      <a:schemeClr val="accent2">
                        <a:lumMod val="75000"/>
                      </a:schemeClr>
                    </a:solidFill>
                  </a:tcPr>
                </a:tc>
                <a:extLst>
                  <a:ext uri="{0D108BD9-81ED-4DB2-BD59-A6C34878D82A}">
                    <a16:rowId xmlns:a16="http://schemas.microsoft.com/office/drawing/2014/main" val="3238912476"/>
                  </a:ext>
                </a:extLst>
              </a:tr>
              <a:tr h="254458">
                <a:tc>
                  <a:txBody>
                    <a:bodyPr/>
                    <a:lstStyle/>
                    <a:p>
                      <a:pPr algn="ctr">
                        <a:lnSpc>
                          <a:spcPct val="107000"/>
                        </a:lnSpc>
                        <a:spcAft>
                          <a:spcPts val="800"/>
                        </a:spcAft>
                      </a:pPr>
                      <a:r>
                        <a:rPr lang="es-ES" sz="1600" dirty="0">
                          <a:solidFill>
                            <a:schemeClr val="bg1">
                              <a:lumMod val="85000"/>
                            </a:schemeClr>
                          </a:solidFill>
                          <a:effectLst/>
                        </a:rPr>
                        <a:t>2</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25</a:t>
                      </a:r>
                    </a:p>
                  </a:txBody>
                  <a:tcPr marL="9525" marR="9525" marT="9525" marB="0" anchor="b">
                    <a:solidFill>
                      <a:schemeClr val="accent6">
                        <a:lumMod val="50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-89</a:t>
                      </a:r>
                    </a:p>
                  </a:txBody>
                  <a:tcPr marL="9525" marR="9525" marT="9525" marB="0" anchor="b">
                    <a:solidFill>
                      <a:schemeClr val="accent6">
                        <a:lumMod val="50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-24</a:t>
                      </a:r>
                    </a:p>
                  </a:txBody>
                  <a:tcPr marL="9525" marR="9525" marT="9525" marB="0" anchor="b">
                    <a:solidFill>
                      <a:schemeClr val="accent6">
                        <a:lumMod val="50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10</a:t>
                      </a:r>
                    </a:p>
                  </a:txBody>
                  <a:tcPr marL="9525" marR="9525" marT="9525" marB="0" anchor="b">
                    <a:solidFill>
                      <a:schemeClr val="accent6">
                        <a:lumMod val="50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77</a:t>
                      </a:r>
                    </a:p>
                  </a:txBody>
                  <a:tcPr marL="9525" marR="9525" marT="9525" marB="0" anchor="b">
                    <a:solidFill>
                      <a:schemeClr val="accent6">
                        <a:lumMod val="50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1</a:t>
                      </a:r>
                    </a:p>
                  </a:txBody>
                  <a:tcPr marL="9525" marR="9525" marT="9525" marB="0" anchor="b">
                    <a:solidFill>
                      <a:schemeClr val="accent6">
                        <a:lumMod val="50000"/>
                      </a:schemeClr>
                    </a:solidFill>
                  </a:tcPr>
                </a:tc>
                <a:extLst>
                  <a:ext uri="{0D108BD9-81ED-4DB2-BD59-A6C34878D82A}">
                    <a16:rowId xmlns:a16="http://schemas.microsoft.com/office/drawing/2014/main" val="2443549178"/>
                  </a:ext>
                </a:extLst>
              </a:tr>
              <a:tr h="254458">
                <a:tc>
                  <a:txBody>
                    <a:bodyPr/>
                    <a:lstStyle/>
                    <a:p>
                      <a:pPr algn="ctr">
                        <a:lnSpc>
                          <a:spcPct val="107000"/>
                        </a:lnSpc>
                        <a:spcAft>
                          <a:spcPts val="800"/>
                        </a:spcAft>
                      </a:pPr>
                      <a:r>
                        <a:rPr lang="es-ES" sz="1600" dirty="0">
                          <a:effectLst/>
                        </a:rPr>
                        <a:t>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68</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-315</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118</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265</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35</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-171</a:t>
                      </a:r>
                    </a:p>
                  </a:txBody>
                  <a:tcPr marL="9525" marR="9525" marT="9525" marB="0" anchor="b">
                    <a:solidFill>
                      <a:schemeClr val="bg1">
                        <a:lumMod val="65000"/>
                      </a:schemeClr>
                    </a:solidFill>
                  </a:tcPr>
                </a:tc>
                <a:extLst>
                  <a:ext uri="{0D108BD9-81ED-4DB2-BD59-A6C34878D82A}">
                    <a16:rowId xmlns:a16="http://schemas.microsoft.com/office/drawing/2014/main" val="2641147662"/>
                  </a:ext>
                </a:extLst>
              </a:tr>
              <a:tr h="254458">
                <a:tc>
                  <a:txBody>
                    <a:bodyPr/>
                    <a:lstStyle/>
                    <a:p>
                      <a:pPr algn="ctr">
                        <a:lnSpc>
                          <a:spcPct val="107000"/>
                        </a:lnSpc>
                        <a:spcAft>
                          <a:spcPts val="800"/>
                        </a:spcAft>
                      </a:pPr>
                      <a:r>
                        <a:rPr lang="es-ES" sz="1600">
                          <a:effectLst/>
                        </a:rPr>
                        <a:t>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181</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-842</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379</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166</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35</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81</a:t>
                      </a:r>
                    </a:p>
                  </a:txBody>
                  <a:tcPr marL="9525" marR="9525" marT="9525" marB="0" anchor="b">
                    <a:solidFill>
                      <a:schemeClr val="bg1">
                        <a:lumMod val="65000"/>
                      </a:schemeClr>
                    </a:solidFill>
                  </a:tcPr>
                </a:tc>
                <a:extLst>
                  <a:ext uri="{0D108BD9-81ED-4DB2-BD59-A6C34878D82A}">
                    <a16:rowId xmlns:a16="http://schemas.microsoft.com/office/drawing/2014/main" val="3585751148"/>
                  </a:ext>
                </a:extLst>
              </a:tr>
              <a:tr h="254458">
                <a:tc>
                  <a:txBody>
                    <a:bodyPr/>
                    <a:lstStyle/>
                    <a:p>
                      <a:pPr algn="ctr">
                        <a:lnSpc>
                          <a:spcPct val="107000"/>
                        </a:lnSpc>
                        <a:spcAft>
                          <a:spcPts val="800"/>
                        </a:spcAft>
                      </a:pPr>
                      <a:r>
                        <a:rPr lang="es-ES" sz="1600">
                          <a:effectLst/>
                        </a:rPr>
                        <a:t>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-35</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376</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379</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-374</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56</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357</a:t>
                      </a:r>
                    </a:p>
                  </a:txBody>
                  <a:tcPr marL="9525" marR="9525" marT="9525" marB="0" anchor="b">
                    <a:solidFill>
                      <a:schemeClr val="bg1">
                        <a:lumMod val="65000"/>
                      </a:schemeClr>
                    </a:solidFill>
                  </a:tcPr>
                </a:tc>
                <a:extLst>
                  <a:ext uri="{0D108BD9-81ED-4DB2-BD59-A6C34878D82A}">
                    <a16:rowId xmlns:a16="http://schemas.microsoft.com/office/drawing/2014/main" val="4158781811"/>
                  </a:ext>
                </a:extLst>
              </a:tr>
              <a:tr h="254458">
                <a:tc>
                  <a:txBody>
                    <a:bodyPr/>
                    <a:lstStyle/>
                    <a:p>
                      <a:pPr algn="ctr">
                        <a:lnSpc>
                          <a:spcPct val="107000"/>
                        </a:lnSpc>
                        <a:spcAft>
                          <a:spcPts val="800"/>
                        </a:spcAft>
                      </a:pPr>
                      <a:r>
                        <a:rPr lang="es-ES" sz="1600" dirty="0">
                          <a:effectLst/>
                        </a:rPr>
                        <a:t>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244</a:t>
                      </a:r>
                    </a:p>
                  </a:txBody>
                  <a:tcPr marL="9525" marR="9525" marT="9525" marB="0" anchor="b">
                    <a:solidFill>
                      <a:schemeClr val="accent5">
                        <a:lumMod val="60000"/>
                        <a:lumOff val="40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-21</a:t>
                      </a:r>
                    </a:p>
                  </a:txBody>
                  <a:tcPr marL="9525" marR="9525" marT="9525" marB="0" anchor="b">
                    <a:solidFill>
                      <a:schemeClr val="accent5">
                        <a:lumMod val="60000"/>
                        <a:lumOff val="40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-170</a:t>
                      </a:r>
                    </a:p>
                  </a:txBody>
                  <a:tcPr marL="9525" marR="9525" marT="9525" marB="0" anchor="b">
                    <a:solidFill>
                      <a:schemeClr val="accent5">
                        <a:lumMod val="60000"/>
                        <a:lumOff val="40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-509</a:t>
                      </a:r>
                    </a:p>
                  </a:txBody>
                  <a:tcPr marL="9525" marR="9525" marT="9525" marB="0" anchor="b">
                    <a:solidFill>
                      <a:schemeClr val="accent5">
                        <a:lumMod val="60000"/>
                        <a:lumOff val="40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180</a:t>
                      </a:r>
                    </a:p>
                  </a:txBody>
                  <a:tcPr marL="9525" marR="9525" marT="9525" marB="0" anchor="b">
                    <a:solidFill>
                      <a:schemeClr val="accent5">
                        <a:lumMod val="60000"/>
                        <a:lumOff val="40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276</a:t>
                      </a:r>
                    </a:p>
                  </a:txBody>
                  <a:tcPr marL="9525" marR="9525" marT="9525" marB="0" anchor="b">
                    <a:solidFill>
                      <a:schemeClr val="accent5">
                        <a:lumMod val="60000"/>
                        <a:lumOff val="40000"/>
                      </a:schemeClr>
                    </a:solidFill>
                  </a:tcPr>
                </a:tc>
                <a:extLst>
                  <a:ext uri="{0D108BD9-81ED-4DB2-BD59-A6C34878D82A}">
                    <a16:rowId xmlns:a16="http://schemas.microsoft.com/office/drawing/2014/main" val="1418290518"/>
                  </a:ext>
                </a:extLst>
              </a:tr>
              <a:tr h="254458">
                <a:tc>
                  <a:txBody>
                    <a:bodyPr/>
                    <a:lstStyle/>
                    <a:p>
                      <a:pPr algn="ctr">
                        <a:lnSpc>
                          <a:spcPct val="107000"/>
                        </a:lnSpc>
                        <a:spcAft>
                          <a:spcPts val="800"/>
                        </a:spcAft>
                      </a:pPr>
                      <a:r>
                        <a:rPr lang="es-ES" sz="1600" dirty="0">
                          <a:effectLst/>
                        </a:rPr>
                        <a:t>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-37</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67</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-113</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-106</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31</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157</a:t>
                      </a:r>
                    </a:p>
                  </a:txBody>
                  <a:tcPr marL="9525" marR="9525" marT="9525" marB="0" anchor="b">
                    <a:solidFill>
                      <a:schemeClr val="bg1">
                        <a:lumMod val="65000"/>
                      </a:schemeClr>
                    </a:solidFill>
                  </a:tcPr>
                </a:tc>
                <a:extLst>
                  <a:ext uri="{0D108BD9-81ED-4DB2-BD59-A6C34878D82A}">
                    <a16:rowId xmlns:a16="http://schemas.microsoft.com/office/drawing/2014/main" val="4203853809"/>
                  </a:ext>
                </a:extLst>
              </a:tr>
              <a:tr h="254458">
                <a:tc>
                  <a:txBody>
                    <a:bodyPr/>
                    <a:lstStyle/>
                    <a:p>
                      <a:pPr algn="ctr">
                        <a:lnSpc>
                          <a:spcPct val="107000"/>
                        </a:lnSpc>
                        <a:spcAft>
                          <a:spcPts val="800"/>
                        </a:spcAft>
                      </a:pPr>
                      <a:r>
                        <a:rPr lang="es-ES" sz="1600" dirty="0">
                          <a:effectLst/>
                        </a:rPr>
                        <a:t>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43</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-803</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260</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-110</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68</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543</a:t>
                      </a:r>
                    </a:p>
                  </a:txBody>
                  <a:tcPr marL="9525" marR="9525" marT="9525" marB="0" anchor="b">
                    <a:solidFill>
                      <a:schemeClr val="bg1">
                        <a:lumMod val="65000"/>
                      </a:schemeClr>
                    </a:solidFill>
                  </a:tcPr>
                </a:tc>
                <a:extLst>
                  <a:ext uri="{0D108BD9-81ED-4DB2-BD59-A6C34878D82A}">
                    <a16:rowId xmlns:a16="http://schemas.microsoft.com/office/drawing/2014/main" val="102974903"/>
                  </a:ext>
                </a:extLst>
              </a:tr>
              <a:tr h="254458">
                <a:tc>
                  <a:txBody>
                    <a:bodyPr/>
                    <a:lstStyle/>
                    <a:p>
                      <a:pPr algn="ctr">
                        <a:lnSpc>
                          <a:spcPct val="107000"/>
                        </a:lnSpc>
                        <a:spcAft>
                          <a:spcPts val="800"/>
                        </a:spcAft>
                      </a:pPr>
                      <a:r>
                        <a:rPr lang="es-ES" sz="1600">
                          <a:effectLst/>
                        </a:rPr>
                        <a:t>9</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67</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-703</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-444</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370</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61</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659</a:t>
                      </a:r>
                    </a:p>
                  </a:txBody>
                  <a:tcPr marL="9525" marR="9525" marT="9525" marB="0" anchor="b">
                    <a:solidFill>
                      <a:schemeClr val="bg1">
                        <a:lumMod val="65000"/>
                      </a:schemeClr>
                    </a:solidFill>
                  </a:tcPr>
                </a:tc>
                <a:extLst>
                  <a:ext uri="{0D108BD9-81ED-4DB2-BD59-A6C34878D82A}">
                    <a16:rowId xmlns:a16="http://schemas.microsoft.com/office/drawing/2014/main" val="1891405351"/>
                  </a:ext>
                </a:extLst>
              </a:tr>
              <a:tr h="254458">
                <a:tc>
                  <a:txBody>
                    <a:bodyPr/>
                    <a:lstStyle/>
                    <a:p>
                      <a:pPr algn="ctr">
                        <a:lnSpc>
                          <a:spcPct val="107000"/>
                        </a:lnSpc>
                        <a:spcAft>
                          <a:spcPts val="800"/>
                        </a:spcAft>
                      </a:pPr>
                      <a:r>
                        <a:rPr lang="es-ES" sz="1600" dirty="0">
                          <a:effectLst/>
                        </a:rPr>
                        <a:t>10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69</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-491</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112</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290</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9</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12</a:t>
                      </a:r>
                    </a:p>
                  </a:txBody>
                  <a:tcPr marL="9525" marR="9525" marT="9525" marB="0" anchor="b">
                    <a:solidFill>
                      <a:schemeClr val="bg1">
                        <a:lumMod val="65000"/>
                      </a:schemeClr>
                    </a:solidFill>
                  </a:tcPr>
                </a:tc>
                <a:extLst>
                  <a:ext uri="{0D108BD9-81ED-4DB2-BD59-A6C34878D82A}">
                    <a16:rowId xmlns:a16="http://schemas.microsoft.com/office/drawing/2014/main" val="4010320305"/>
                  </a:ext>
                </a:extLst>
              </a:tr>
              <a:tr h="254458">
                <a:tc>
                  <a:txBody>
                    <a:bodyPr/>
                    <a:lstStyle/>
                    <a:p>
                      <a:pPr algn="ctr">
                        <a:lnSpc>
                          <a:spcPct val="107000"/>
                        </a:lnSpc>
                        <a:spcAft>
                          <a:spcPts val="800"/>
                        </a:spcAft>
                      </a:pPr>
                      <a:r>
                        <a:rPr lang="es-ES" sz="1600" dirty="0">
                          <a:effectLst/>
                        </a:rPr>
                        <a:t>11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10</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-51</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-18</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13</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4</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44</a:t>
                      </a:r>
                    </a:p>
                  </a:txBody>
                  <a:tcPr marL="9525" marR="9525" marT="9525" marB="0" anchor="b">
                    <a:solidFill>
                      <a:schemeClr val="bg1">
                        <a:lumMod val="65000"/>
                      </a:schemeClr>
                    </a:solidFill>
                  </a:tcPr>
                </a:tc>
                <a:extLst>
                  <a:ext uri="{0D108BD9-81ED-4DB2-BD59-A6C34878D82A}">
                    <a16:rowId xmlns:a16="http://schemas.microsoft.com/office/drawing/2014/main" val="3800586153"/>
                  </a:ext>
                </a:extLst>
              </a:tr>
              <a:tr h="254458">
                <a:tc>
                  <a:txBody>
                    <a:bodyPr/>
                    <a:lstStyle/>
                    <a:p>
                      <a:pPr algn="ctr">
                        <a:lnSpc>
                          <a:spcPct val="107000"/>
                        </a:lnSpc>
                        <a:spcAft>
                          <a:spcPts val="800"/>
                        </a:spcAft>
                      </a:pPr>
                      <a:r>
                        <a:rPr lang="es-ES" sz="1600" dirty="0">
                          <a:effectLst/>
                        </a:rPr>
                        <a:t>12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71</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-117</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8</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47</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25</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-34</a:t>
                      </a:r>
                    </a:p>
                  </a:txBody>
                  <a:tcPr marL="9525" marR="9525" marT="9525" marB="0" anchor="b">
                    <a:solidFill>
                      <a:schemeClr val="bg1">
                        <a:lumMod val="65000"/>
                      </a:schemeClr>
                    </a:solidFill>
                  </a:tcPr>
                </a:tc>
                <a:extLst>
                  <a:ext uri="{0D108BD9-81ED-4DB2-BD59-A6C34878D82A}">
                    <a16:rowId xmlns:a16="http://schemas.microsoft.com/office/drawing/2014/main" val="1424052553"/>
                  </a:ext>
                </a:extLst>
              </a:tr>
              <a:tr h="254458">
                <a:tc>
                  <a:txBody>
                    <a:bodyPr/>
                    <a:lstStyle/>
                    <a:p>
                      <a:pPr algn="ctr">
                        <a:lnSpc>
                          <a:spcPct val="107000"/>
                        </a:lnSpc>
                        <a:spcAft>
                          <a:spcPts val="800"/>
                        </a:spcAft>
                      </a:pPr>
                      <a:r>
                        <a:rPr lang="es-ES" sz="1600" dirty="0">
                          <a:effectLst/>
                        </a:rPr>
                        <a:t>13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-11</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-206</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143</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4</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66</a:t>
                      </a:r>
                    </a:p>
                  </a:txBody>
                  <a:tcPr marL="9525" marR="9525" marT="9525" marB="0" anchor="b">
                    <a:solidFill>
                      <a:schemeClr val="bg1">
                        <a:lumMod val="65000"/>
                      </a:schemeClr>
                    </a:solidFill>
                  </a:tcPr>
                </a:tc>
                <a:extLst>
                  <a:ext uri="{0D108BD9-81ED-4DB2-BD59-A6C34878D82A}">
                    <a16:rowId xmlns:a16="http://schemas.microsoft.com/office/drawing/2014/main" val="1772894200"/>
                  </a:ext>
                </a:extLst>
              </a:tr>
              <a:tr h="254458">
                <a:tc>
                  <a:txBody>
                    <a:bodyPr/>
                    <a:lstStyle/>
                    <a:p>
                      <a:pPr algn="ctr">
                        <a:lnSpc>
                          <a:spcPct val="107000"/>
                        </a:lnSpc>
                        <a:spcAft>
                          <a:spcPts val="800"/>
                        </a:spcAft>
                      </a:pPr>
                      <a:r>
                        <a:rPr lang="es-ES" sz="1600" dirty="0">
                          <a:solidFill>
                            <a:schemeClr val="bg1">
                              <a:lumMod val="85000"/>
                            </a:schemeClr>
                          </a:solidFill>
                          <a:effectLst/>
                        </a:rPr>
                        <a:t>14</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69</a:t>
                      </a:r>
                    </a:p>
                  </a:txBody>
                  <a:tcPr marL="9525" marR="9525" marT="9525" marB="0" anchor="b">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321</a:t>
                      </a:r>
                    </a:p>
                  </a:txBody>
                  <a:tcPr marL="9525" marR="9525" marT="9525" marB="0" anchor="b">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-260</a:t>
                      </a:r>
                    </a:p>
                  </a:txBody>
                  <a:tcPr marL="9525" marR="9525" marT="9525" marB="0" anchor="b">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-138</a:t>
                      </a:r>
                    </a:p>
                  </a:txBody>
                  <a:tcPr marL="9525" marR="9525" marT="9525" marB="0" anchor="b">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1</a:t>
                      </a:r>
                    </a:p>
                  </a:txBody>
                  <a:tcPr marL="9525" marR="9525" marT="9525" marB="0" anchor="b">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7</a:t>
                      </a:r>
                    </a:p>
                  </a:txBody>
                  <a:tcPr marL="9525" marR="9525" marT="9525" marB="0" anchor="b">
                    <a:solidFill>
                      <a:schemeClr val="accent2">
                        <a:lumMod val="75000"/>
                      </a:schemeClr>
                    </a:solidFill>
                  </a:tcPr>
                </a:tc>
                <a:extLst>
                  <a:ext uri="{0D108BD9-81ED-4DB2-BD59-A6C34878D82A}">
                    <a16:rowId xmlns:a16="http://schemas.microsoft.com/office/drawing/2014/main" val="3275665520"/>
                  </a:ext>
                </a:extLst>
              </a:tr>
              <a:tr h="254458">
                <a:tc>
                  <a:txBody>
                    <a:bodyPr/>
                    <a:lstStyle/>
                    <a:p>
                      <a:pPr algn="ctr">
                        <a:lnSpc>
                          <a:spcPct val="107000"/>
                        </a:lnSpc>
                        <a:spcAft>
                          <a:spcPts val="800"/>
                        </a:spcAft>
                      </a:pPr>
                      <a:r>
                        <a:rPr lang="es-ES" sz="1600" dirty="0">
                          <a:effectLst/>
                        </a:rPr>
                        <a:t>15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71</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-349</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62</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10</a:t>
                      </a:r>
                    </a:p>
                  </a:txBody>
                  <a:tcPr marL="9525" marR="9525" marT="9525" marB="0" anchor="b">
                    <a:solidFill>
                      <a:schemeClr val="bg1">
                        <a:lumMod val="65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24</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183</a:t>
                      </a:r>
                    </a:p>
                  </a:txBody>
                  <a:tcPr marL="9525" marR="9525" marT="9525" marB="0" anchor="b">
                    <a:solidFill>
                      <a:schemeClr val="bg1">
                        <a:lumMod val="65000"/>
                      </a:schemeClr>
                    </a:solidFill>
                  </a:tcPr>
                </a:tc>
                <a:extLst>
                  <a:ext uri="{0D108BD9-81ED-4DB2-BD59-A6C34878D82A}">
                    <a16:rowId xmlns:a16="http://schemas.microsoft.com/office/drawing/2014/main" val="3681044211"/>
                  </a:ext>
                </a:extLst>
              </a:tr>
              <a:tr h="254458">
                <a:tc>
                  <a:txBody>
                    <a:bodyPr/>
                    <a:lstStyle/>
                    <a:p>
                      <a:pPr algn="ctr">
                        <a:lnSpc>
                          <a:spcPct val="107000"/>
                        </a:lnSpc>
                        <a:spcAft>
                          <a:spcPts val="800"/>
                        </a:spcAft>
                      </a:pPr>
                      <a:r>
                        <a:rPr lang="es-ES" sz="1600">
                          <a:effectLst/>
                        </a:rPr>
                        <a:t>16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234</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-171</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-107</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62</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50</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-68</a:t>
                      </a:r>
                    </a:p>
                  </a:txBody>
                  <a:tcPr marL="9525" marR="9525" marT="9525" marB="0" anchor="b">
                    <a:solidFill>
                      <a:schemeClr val="bg1">
                        <a:lumMod val="65000"/>
                      </a:schemeClr>
                    </a:solidFill>
                  </a:tcPr>
                </a:tc>
                <a:extLst>
                  <a:ext uri="{0D108BD9-81ED-4DB2-BD59-A6C34878D82A}">
                    <a16:rowId xmlns:a16="http://schemas.microsoft.com/office/drawing/2014/main" val="2224254465"/>
                  </a:ext>
                </a:extLst>
              </a:tr>
              <a:tr h="254458">
                <a:tc>
                  <a:txBody>
                    <a:bodyPr/>
                    <a:lstStyle/>
                    <a:p>
                      <a:pPr algn="ctr">
                        <a:lnSpc>
                          <a:spcPct val="107000"/>
                        </a:lnSpc>
                        <a:spcAft>
                          <a:spcPts val="800"/>
                        </a:spcAft>
                      </a:pPr>
                      <a:r>
                        <a:rPr lang="es-ES" sz="1600" dirty="0">
                          <a:solidFill>
                            <a:schemeClr val="bg1">
                              <a:lumMod val="85000"/>
                            </a:schemeClr>
                          </a:solidFill>
                          <a:effectLst/>
                        </a:rPr>
                        <a:t>17</a:t>
                      </a:r>
                      <a:endParaRPr lang="es-MX" sz="16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5</a:t>
                      </a:r>
                    </a:p>
                  </a:txBody>
                  <a:tcPr marL="9525" marR="9525" marT="9525" marB="0" anchor="b">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30</a:t>
                      </a:r>
                    </a:p>
                  </a:txBody>
                  <a:tcPr marL="9525" marR="9525" marT="9525" marB="0" anchor="b">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-45</a:t>
                      </a:r>
                    </a:p>
                  </a:txBody>
                  <a:tcPr marL="9525" marR="9525" marT="9525" marB="0" anchor="b">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-22</a:t>
                      </a:r>
                    </a:p>
                  </a:txBody>
                  <a:tcPr marL="9525" marR="9525" marT="9525" marB="0" anchor="b">
                    <a:solidFill>
                      <a:schemeClr val="accent2">
                        <a:lumMod val="75000"/>
                      </a:schemeClr>
                    </a:solidFill>
                  </a:tcPr>
                </a:tc>
                <a:tc>
                  <a:txBody>
                    <a:bodyPr/>
                    <a:lstStyle/>
                    <a:p>
                      <a:pPr algn="ctr" fontAlgn="b"/>
                      <a:r>
                        <a:rPr lang="es-MX" sz="1600" b="0" i="0" u="none" strike="noStrike">
                          <a:solidFill>
                            <a:schemeClr val="bg1">
                              <a:lumMod val="85000"/>
                            </a:schemeClr>
                          </a:solidFill>
                          <a:effectLst/>
                          <a:latin typeface="Calibri" panose="020F0502020204030204" pitchFamily="34" charset="0"/>
                        </a:rPr>
                        <a:t>6</a:t>
                      </a:r>
                    </a:p>
                  </a:txBody>
                  <a:tcPr marL="9525" marR="9525" marT="9525" marB="0" anchor="b">
                    <a:solidFill>
                      <a:schemeClr val="accent2">
                        <a:lumMod val="75000"/>
                      </a:schemeClr>
                    </a:solidFill>
                  </a:tcPr>
                </a:tc>
                <a:tc>
                  <a:txBody>
                    <a:bodyPr/>
                    <a:lstStyle/>
                    <a:p>
                      <a:pPr algn="ctr" fontAlgn="b"/>
                      <a:r>
                        <a:rPr lang="es-MX" sz="1600" b="0" i="0" u="none" strike="noStrike" dirty="0">
                          <a:solidFill>
                            <a:schemeClr val="bg1">
                              <a:lumMod val="85000"/>
                            </a:schemeClr>
                          </a:solidFill>
                          <a:effectLst/>
                          <a:latin typeface="Calibri" panose="020F0502020204030204" pitchFamily="34" charset="0"/>
                        </a:rPr>
                        <a:t>25</a:t>
                      </a:r>
                    </a:p>
                  </a:txBody>
                  <a:tcPr marL="9525" marR="9525" marT="9525" marB="0" anchor="b">
                    <a:solidFill>
                      <a:schemeClr val="accent2">
                        <a:lumMod val="75000"/>
                      </a:schemeClr>
                    </a:solidFill>
                  </a:tcPr>
                </a:tc>
                <a:extLst>
                  <a:ext uri="{0D108BD9-81ED-4DB2-BD59-A6C34878D82A}">
                    <a16:rowId xmlns:a16="http://schemas.microsoft.com/office/drawing/2014/main" val="1246812059"/>
                  </a:ext>
                </a:extLst>
              </a:tr>
              <a:tr h="96781">
                <a:tc>
                  <a:txBody>
                    <a:bodyPr/>
                    <a:lstStyle/>
                    <a:p>
                      <a:pPr algn="ctr">
                        <a:lnSpc>
                          <a:spcPct val="107000"/>
                        </a:lnSpc>
                        <a:spcAft>
                          <a:spcPts val="800"/>
                        </a:spcAft>
                      </a:pPr>
                      <a:r>
                        <a:rPr lang="es-ES" sz="1600" dirty="0">
                          <a:effectLst/>
                        </a:rPr>
                        <a:t>18</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20</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-126</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-6</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77</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16</a:t>
                      </a:r>
                    </a:p>
                  </a:txBody>
                  <a:tcPr marL="9525" marR="9525" marT="9525" marB="0" anchor="b">
                    <a:solidFill>
                      <a:schemeClr val="bg1">
                        <a:lumMod val="65000"/>
                      </a:schemeClr>
                    </a:solidFill>
                  </a:tcPr>
                </a:tc>
                <a:tc>
                  <a:txBody>
                    <a:bodyPr/>
                    <a:lstStyle/>
                    <a:p>
                      <a:pPr algn="ctr" fontAlgn="b"/>
                      <a:r>
                        <a:rPr lang="es-MX" sz="1600" b="0" i="0" u="none" strike="noStrike">
                          <a:solidFill>
                            <a:srgbClr val="000000"/>
                          </a:solidFill>
                          <a:effectLst/>
                          <a:latin typeface="Calibri" panose="020F0502020204030204" pitchFamily="34" charset="0"/>
                        </a:rPr>
                        <a:t>19</a:t>
                      </a:r>
                    </a:p>
                  </a:txBody>
                  <a:tcPr marL="9525" marR="9525" marT="9525" marB="0" anchor="b">
                    <a:solidFill>
                      <a:schemeClr val="bg1">
                        <a:lumMod val="65000"/>
                      </a:schemeClr>
                    </a:solidFill>
                  </a:tcPr>
                </a:tc>
                <a:extLst>
                  <a:ext uri="{0D108BD9-81ED-4DB2-BD59-A6C34878D82A}">
                    <a16:rowId xmlns:a16="http://schemas.microsoft.com/office/drawing/2014/main" val="3405329834"/>
                  </a:ext>
                </a:extLst>
              </a:tr>
              <a:tr h="254458">
                <a:tc>
                  <a:txBody>
                    <a:bodyPr/>
                    <a:lstStyle/>
                    <a:p>
                      <a:pPr algn="ctr">
                        <a:lnSpc>
                          <a:spcPct val="107000"/>
                        </a:lnSpc>
                        <a:spcAft>
                          <a:spcPts val="800"/>
                        </a:spcAft>
                      </a:pPr>
                      <a:r>
                        <a:rPr lang="es-ES" sz="1600" dirty="0">
                          <a:effectLst/>
                        </a:rPr>
                        <a:t>19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fontAlgn="b"/>
                      <a:r>
                        <a:rPr lang="es-MX" sz="1600" b="0" i="0" u="none" strike="noStrike">
                          <a:solidFill>
                            <a:srgbClr val="000000"/>
                          </a:solidFill>
                          <a:effectLst/>
                          <a:latin typeface="Calibri" panose="020F0502020204030204" pitchFamily="34" charset="0"/>
                        </a:rPr>
                        <a:t>60</a:t>
                      </a:r>
                    </a:p>
                  </a:txBody>
                  <a:tcPr marL="9525" marR="9525" marT="9525" marB="0" anchor="b">
                    <a:solidFill>
                      <a:schemeClr val="accent5">
                        <a:lumMod val="60000"/>
                        <a:lumOff val="40000"/>
                      </a:schemeClr>
                    </a:solidFill>
                  </a:tcPr>
                </a:tc>
                <a:tc>
                  <a:txBody>
                    <a:bodyPr/>
                    <a:lstStyle/>
                    <a:p>
                      <a:pPr algn="ctr" fontAlgn="b"/>
                      <a:r>
                        <a:rPr lang="es-MX" sz="1600" b="0" i="0" u="none" strike="noStrike">
                          <a:solidFill>
                            <a:srgbClr val="000000"/>
                          </a:solidFill>
                          <a:effectLst/>
                          <a:latin typeface="Calibri" panose="020F0502020204030204" pitchFamily="34" charset="0"/>
                        </a:rPr>
                        <a:t>36</a:t>
                      </a:r>
                    </a:p>
                  </a:txBody>
                  <a:tcPr marL="9525" marR="9525" marT="9525" marB="0" anchor="b">
                    <a:solidFill>
                      <a:schemeClr val="accent5">
                        <a:lumMod val="60000"/>
                        <a:lumOff val="40000"/>
                      </a:schemeClr>
                    </a:solidFill>
                  </a:tcPr>
                </a:tc>
                <a:tc>
                  <a:txBody>
                    <a:bodyPr/>
                    <a:lstStyle/>
                    <a:p>
                      <a:pPr algn="ctr" fontAlgn="b"/>
                      <a:r>
                        <a:rPr lang="es-MX" sz="1600" b="0" i="0" u="none" strike="noStrike">
                          <a:solidFill>
                            <a:srgbClr val="000000"/>
                          </a:solidFill>
                          <a:effectLst/>
                          <a:latin typeface="Calibri" panose="020F0502020204030204" pitchFamily="34" charset="0"/>
                        </a:rPr>
                        <a:t>-75</a:t>
                      </a:r>
                    </a:p>
                  </a:txBody>
                  <a:tcPr marL="9525" marR="9525" marT="9525" marB="0" anchor="b">
                    <a:solidFill>
                      <a:schemeClr val="accent5">
                        <a:lumMod val="60000"/>
                        <a:lumOff val="40000"/>
                      </a:schemeClr>
                    </a:solidFill>
                  </a:tcPr>
                </a:tc>
                <a:tc>
                  <a:txBody>
                    <a:bodyPr/>
                    <a:lstStyle/>
                    <a:p>
                      <a:pPr algn="ctr" fontAlgn="b"/>
                      <a:r>
                        <a:rPr lang="es-MX" sz="1600" b="0" i="0" u="none" strike="noStrike">
                          <a:solidFill>
                            <a:srgbClr val="000000"/>
                          </a:solidFill>
                          <a:effectLst/>
                          <a:latin typeface="Calibri" panose="020F0502020204030204" pitchFamily="34" charset="0"/>
                        </a:rPr>
                        <a:t>-166</a:t>
                      </a:r>
                    </a:p>
                  </a:txBody>
                  <a:tcPr marL="9525" marR="9525" marT="9525" marB="0" anchor="b">
                    <a:solidFill>
                      <a:schemeClr val="accent5">
                        <a:lumMod val="60000"/>
                        <a:lumOff val="40000"/>
                      </a:schemeClr>
                    </a:solidFill>
                  </a:tcPr>
                </a:tc>
                <a:tc>
                  <a:txBody>
                    <a:bodyPr/>
                    <a:lstStyle/>
                    <a:p>
                      <a:pPr algn="ctr" fontAlgn="b"/>
                      <a:r>
                        <a:rPr lang="es-MX" sz="1600" b="0" i="0" u="none" strike="noStrike">
                          <a:solidFill>
                            <a:srgbClr val="000000"/>
                          </a:solidFill>
                          <a:effectLst/>
                          <a:latin typeface="Calibri" panose="020F0502020204030204" pitchFamily="34" charset="0"/>
                        </a:rPr>
                        <a:t>136</a:t>
                      </a:r>
                    </a:p>
                  </a:txBody>
                  <a:tcPr marL="9525" marR="9525" marT="9525" marB="0" anchor="b">
                    <a:solidFill>
                      <a:schemeClr val="accent5">
                        <a:lumMod val="60000"/>
                        <a:lumOff val="40000"/>
                      </a:schemeClr>
                    </a:solidFill>
                  </a:tcPr>
                </a:tc>
                <a:tc>
                  <a:txBody>
                    <a:bodyPr/>
                    <a:lstStyle/>
                    <a:p>
                      <a:pPr algn="ctr" fontAlgn="b"/>
                      <a:r>
                        <a:rPr lang="es-MX" sz="1600" b="0" i="0" u="none" strike="noStrike" dirty="0">
                          <a:solidFill>
                            <a:srgbClr val="000000"/>
                          </a:solidFill>
                          <a:effectLst/>
                          <a:latin typeface="Calibri" panose="020F0502020204030204" pitchFamily="34" charset="0"/>
                        </a:rPr>
                        <a:t>9</a:t>
                      </a:r>
                    </a:p>
                  </a:txBody>
                  <a:tcPr marL="9525" marR="9525" marT="9525" marB="0" anchor="b">
                    <a:solidFill>
                      <a:schemeClr val="accent5">
                        <a:lumMod val="60000"/>
                        <a:lumOff val="40000"/>
                      </a:schemeClr>
                    </a:solidFill>
                  </a:tcPr>
                </a:tc>
                <a:extLst>
                  <a:ext uri="{0D108BD9-81ED-4DB2-BD59-A6C34878D82A}">
                    <a16:rowId xmlns:a16="http://schemas.microsoft.com/office/drawing/2014/main" val="466321507"/>
                  </a:ext>
                </a:extLst>
              </a:tr>
            </a:tbl>
          </a:graphicData>
        </a:graphic>
      </p:graphicFrame>
      <p:sp>
        <p:nvSpPr>
          <p:cNvPr id="10" name="CuadroTexto 9">
            <a:extLst>
              <a:ext uri="{FF2B5EF4-FFF2-40B4-BE49-F238E27FC236}">
                <a16:creationId xmlns:a16="http://schemas.microsoft.com/office/drawing/2014/main" id="{3CC40CE5-0A69-4833-AE27-6B55CFB8137F}"/>
              </a:ext>
            </a:extLst>
          </p:cNvPr>
          <p:cNvSpPr txBox="1"/>
          <p:nvPr/>
        </p:nvSpPr>
        <p:spPr>
          <a:xfrm>
            <a:off x="4998169" y="6386545"/>
            <a:ext cx="4837286" cy="369332"/>
          </a:xfrm>
          <a:prstGeom prst="rect">
            <a:avLst/>
          </a:prstGeom>
          <a:noFill/>
        </p:spPr>
        <p:txBody>
          <a:bodyPr wrap="none" rtlCol="0">
            <a:spAutoFit/>
          </a:bodyPr>
          <a:lstStyle/>
          <a:p>
            <a:r>
              <a:rPr lang="es-MX" dirty="0">
                <a:solidFill>
                  <a:schemeClr val="bg1">
                    <a:lumMod val="85000"/>
                  </a:schemeClr>
                </a:solidFill>
              </a:rPr>
              <a:t>Valores de superficie expresado en </a:t>
            </a:r>
            <a:r>
              <a:rPr lang="es-MX" b="1" dirty="0">
                <a:solidFill>
                  <a:schemeClr val="bg1">
                    <a:lumMod val="85000"/>
                  </a:schemeClr>
                </a:solidFill>
              </a:rPr>
              <a:t>hectáreas (ha)</a:t>
            </a:r>
          </a:p>
        </p:txBody>
      </p:sp>
      <p:sp>
        <p:nvSpPr>
          <p:cNvPr id="11" name="CuadroTexto 10">
            <a:extLst>
              <a:ext uri="{FF2B5EF4-FFF2-40B4-BE49-F238E27FC236}">
                <a16:creationId xmlns:a16="http://schemas.microsoft.com/office/drawing/2014/main" id="{A2DD8990-D7E8-4A68-9BB7-D53A6EBB03F7}"/>
              </a:ext>
            </a:extLst>
          </p:cNvPr>
          <p:cNvSpPr txBox="1"/>
          <p:nvPr/>
        </p:nvSpPr>
        <p:spPr>
          <a:xfrm>
            <a:off x="534614" y="1678535"/>
            <a:ext cx="3016243" cy="646331"/>
          </a:xfrm>
          <a:prstGeom prst="rect">
            <a:avLst/>
          </a:prstGeom>
          <a:noFill/>
        </p:spPr>
        <p:txBody>
          <a:bodyPr wrap="square" rtlCol="0">
            <a:spAutoFit/>
          </a:bodyPr>
          <a:lstStyle/>
          <a:p>
            <a:pPr algn="just"/>
            <a:r>
              <a:rPr lang="es-MX" dirty="0"/>
              <a:t>Pérdidas y ganancias de cobertura de suelo por UGA</a:t>
            </a:r>
          </a:p>
        </p:txBody>
      </p:sp>
    </p:spTree>
    <p:extLst>
      <p:ext uri="{BB962C8B-B14F-4D97-AF65-F5344CB8AC3E}">
        <p14:creationId xmlns:p14="http://schemas.microsoft.com/office/powerpoint/2010/main" val="3130648378"/>
      </p:ext>
    </p:extLst>
  </p:cSld>
  <p:clrMapOvr>
    <a:masterClrMapping/>
  </p:clrMapOvr>
</p:sld>
</file>

<file path=ppt/theme/theme1.xml><?xml version="1.0" encoding="utf-8"?>
<a:theme xmlns:a="http://schemas.openxmlformats.org/drawingml/2006/main" name="Retrospección">
  <a:themeElements>
    <a:clrScheme name="Personalizado 4">
      <a:dk1>
        <a:srgbClr val="000000"/>
      </a:dk1>
      <a:lt1>
        <a:sysClr val="window" lastClr="FFFFFF"/>
      </a:lt1>
      <a:dk2>
        <a:srgbClr val="637052"/>
      </a:dk2>
      <a:lt2>
        <a:srgbClr val="CCDDEA"/>
      </a:lt2>
      <a:accent1>
        <a:srgbClr val="7F7F7F"/>
      </a:accent1>
      <a:accent2>
        <a:srgbClr val="920000"/>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1605</TotalTime>
  <Words>2691</Words>
  <Application>Microsoft Office PowerPoint</Application>
  <PresentationFormat>Panorámica</PresentationFormat>
  <Paragraphs>798</Paragraphs>
  <Slides>17</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17</vt:i4>
      </vt:variant>
    </vt:vector>
  </HeadingPairs>
  <TitlesOfParts>
    <vt:vector size="20" baseType="lpstr">
      <vt:lpstr>Calibri</vt:lpstr>
      <vt:lpstr>Calibri Light</vt:lpstr>
      <vt:lpstr>Retrospección</vt:lpstr>
      <vt:lpstr>Presentación de PowerPoint</vt:lpstr>
      <vt:lpstr>Presentación de PowerPoint</vt:lpstr>
      <vt:lpstr>METODOLOGÍA PARA EL ANALISIS DE LOS CUS EN EL CONTEXTO DEL ORDENAMIENTO ECOLÓGICO</vt:lpstr>
      <vt:lpstr>RESULTADOS</vt:lpstr>
      <vt:lpstr>RESULTADOS</vt:lpstr>
      <vt:lpstr>RESULTADOS</vt:lpstr>
      <vt:lpstr>RESULTADOS</vt:lpstr>
      <vt:lpstr>Presentación de PowerPoint</vt:lpstr>
      <vt:lpstr>RESULTADOS</vt:lpstr>
      <vt:lpstr>Presentación de PowerPoint</vt:lpstr>
      <vt:lpstr>Presentación de PowerPoint</vt:lpstr>
      <vt:lpstr>Presentación de PowerPoint</vt:lpstr>
      <vt:lpstr>Presentación de PowerPoint</vt:lpstr>
      <vt:lpstr>Presentación de PowerPoint</vt:lpstr>
      <vt:lpstr>RESULTADOS</vt:lpstr>
      <vt:lpstr>Presentación de PowerPoint</vt:lpstr>
      <vt:lpstr>Gracias    Dirección de Ecología y Medio Ambiente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ECO-DAVID</dc:creator>
  <cp:lastModifiedBy>Juan Jaquez</cp:lastModifiedBy>
  <cp:revision>66</cp:revision>
  <dcterms:created xsi:type="dcterms:W3CDTF">2021-09-10T17:44:54Z</dcterms:created>
  <dcterms:modified xsi:type="dcterms:W3CDTF">2021-12-08T20:16:40Z</dcterms:modified>
</cp:coreProperties>
</file>